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9" r:id="rId3"/>
    <p:sldId id="267" r:id="rId4"/>
    <p:sldId id="265" r:id="rId5"/>
    <p:sldId id="268" r:id="rId6"/>
    <p:sldId id="272" r:id="rId7"/>
    <p:sldId id="274" r:id="rId8"/>
    <p:sldId id="275" r:id="rId9"/>
    <p:sldId id="266" r:id="rId10"/>
    <p:sldId id="257" r:id="rId11"/>
    <p:sldId id="270" r:id="rId12"/>
    <p:sldId id="271" r:id="rId13"/>
    <p:sldId id="258" r:id="rId14"/>
    <p:sldId id="276" r:id="rId15"/>
    <p:sldId id="259" r:id="rId16"/>
    <p:sldId id="260" r:id="rId17"/>
    <p:sldId id="261" r:id="rId18"/>
    <p:sldId id="262" r:id="rId19"/>
    <p:sldId id="263" r:id="rId20"/>
    <p:sldId id="26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89870-86B4-2F46-AD92-1CECB93CC1E2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8CD2D-1120-9E45-8372-9B44C17180A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90"/>
              </a:solidFill>
            </a:rPr>
            <a:t>Urban Systems</a:t>
          </a:r>
          <a:endParaRPr lang="en-US" sz="1800" b="1" dirty="0">
            <a:solidFill>
              <a:srgbClr val="000090"/>
            </a:solidFill>
          </a:endParaRPr>
        </a:p>
      </dgm:t>
    </dgm:pt>
    <dgm:pt modelId="{FB69782E-7775-D842-9E6E-83DA9DDCFE98}" type="parTrans" cxnId="{222C124B-6372-2A40-BFE0-04A7185F519A}">
      <dgm:prSet/>
      <dgm:spPr/>
      <dgm:t>
        <a:bodyPr/>
        <a:lstStyle/>
        <a:p>
          <a:endParaRPr lang="en-US"/>
        </a:p>
      </dgm:t>
    </dgm:pt>
    <dgm:pt modelId="{5073601F-A8C3-ED48-8934-0295A7576012}" type="sibTrans" cxnId="{222C124B-6372-2A40-BFE0-04A7185F519A}">
      <dgm:prSet/>
      <dgm:spPr/>
      <dgm:t>
        <a:bodyPr/>
        <a:lstStyle/>
        <a:p>
          <a:endParaRPr lang="en-US"/>
        </a:p>
      </dgm:t>
    </dgm:pt>
    <dgm:pt modelId="{1EC20251-F3F9-D94A-B63B-061AD24A23B2}">
      <dgm:prSet phldrT="[Text]" custT="1"/>
      <dgm:spPr/>
      <dgm:t>
        <a:bodyPr/>
        <a:lstStyle/>
        <a:p>
          <a:r>
            <a:rPr lang="en-US" sz="1400" b="1" smtClean="0">
              <a:solidFill>
                <a:srgbClr val="000090"/>
              </a:solidFill>
            </a:rPr>
            <a:t>Developed/developing</a:t>
          </a:r>
          <a:endParaRPr lang="en-US" sz="1400" b="1" dirty="0">
            <a:solidFill>
              <a:srgbClr val="000090"/>
            </a:solidFill>
          </a:endParaRPr>
        </a:p>
      </dgm:t>
    </dgm:pt>
    <dgm:pt modelId="{3D96B6F4-EAE9-6346-B50E-370B5B0DECCB}" type="parTrans" cxnId="{A1E65CBA-3CBD-554C-B5B9-C7690600E60C}">
      <dgm:prSet/>
      <dgm:spPr/>
      <dgm:t>
        <a:bodyPr/>
        <a:lstStyle/>
        <a:p>
          <a:endParaRPr lang="en-US"/>
        </a:p>
      </dgm:t>
    </dgm:pt>
    <dgm:pt modelId="{E5A2A6FF-27F5-2C4A-9F5A-08E4F720ADE3}" type="sibTrans" cxnId="{A1E65CBA-3CBD-554C-B5B9-C7690600E60C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3DACC52D-216F-2E4E-9F34-EF23B20EE99C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90"/>
              </a:solidFill>
            </a:rPr>
            <a:t>Central Place</a:t>
          </a:r>
          <a:endParaRPr lang="en-US" sz="1400" b="1" dirty="0">
            <a:solidFill>
              <a:srgbClr val="000090"/>
            </a:solidFill>
          </a:endParaRPr>
        </a:p>
      </dgm:t>
    </dgm:pt>
    <dgm:pt modelId="{6D42E8E6-D0D5-E04F-AC64-DE39B07A984D}" type="parTrans" cxnId="{65FEC14B-F270-574F-82BA-AEB4CA9BA04D}">
      <dgm:prSet/>
      <dgm:spPr/>
      <dgm:t>
        <a:bodyPr/>
        <a:lstStyle/>
        <a:p>
          <a:endParaRPr lang="en-US"/>
        </a:p>
      </dgm:t>
    </dgm:pt>
    <dgm:pt modelId="{A4EF0D17-39D1-6646-BA3F-7CC341629080}" type="sibTrans" cxnId="{65FEC14B-F270-574F-82BA-AEB4CA9BA04D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7B8B0F60-C662-4444-9E71-28F051509C26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90"/>
              </a:solidFill>
            </a:rPr>
            <a:t>Basic/ non-basic sectors</a:t>
          </a:r>
          <a:endParaRPr lang="en-US" sz="1400" b="1" dirty="0">
            <a:solidFill>
              <a:srgbClr val="000090"/>
            </a:solidFill>
          </a:endParaRPr>
        </a:p>
      </dgm:t>
    </dgm:pt>
    <dgm:pt modelId="{0854A44E-63EB-2349-8666-390991B5241C}" type="parTrans" cxnId="{54456ABE-1BD8-7245-8FF2-8BF972678EC6}">
      <dgm:prSet/>
      <dgm:spPr/>
      <dgm:t>
        <a:bodyPr/>
        <a:lstStyle/>
        <a:p>
          <a:endParaRPr lang="en-US"/>
        </a:p>
      </dgm:t>
    </dgm:pt>
    <dgm:pt modelId="{9267E329-56A2-6446-A5D2-152E3DEB2859}" type="sibTrans" cxnId="{54456ABE-1BD8-7245-8FF2-8BF972678EC6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2BDC3596-CF32-934D-85F5-D7C6EFA783F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90"/>
              </a:solidFill>
            </a:rPr>
            <a:t>Population</a:t>
          </a:r>
          <a:endParaRPr lang="en-US" sz="1400" b="1" dirty="0">
            <a:solidFill>
              <a:srgbClr val="000090"/>
            </a:solidFill>
          </a:endParaRPr>
        </a:p>
      </dgm:t>
    </dgm:pt>
    <dgm:pt modelId="{DCB28D28-71E3-1245-AC5C-2179576FE084}" type="parTrans" cxnId="{5FBF7BCD-1442-404E-AF24-B4C82EBD0772}">
      <dgm:prSet/>
      <dgm:spPr/>
      <dgm:t>
        <a:bodyPr/>
        <a:lstStyle/>
        <a:p>
          <a:endParaRPr lang="en-US"/>
        </a:p>
      </dgm:t>
    </dgm:pt>
    <dgm:pt modelId="{A7EED7E5-D89E-AD4C-9BF4-12F57175C19B}" type="sibTrans" cxnId="{5FBF7BCD-1442-404E-AF24-B4C82EBD0772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E35E3530-BC8E-4146-9E73-8389313ED9B7}">
      <dgm:prSet custT="1"/>
      <dgm:spPr/>
      <dgm:t>
        <a:bodyPr/>
        <a:lstStyle/>
        <a:p>
          <a:r>
            <a:rPr lang="en-US" sz="1400" b="1" smtClean="0">
              <a:solidFill>
                <a:srgbClr val="000090"/>
              </a:solidFill>
            </a:rPr>
            <a:t>Historical influence</a:t>
          </a:r>
          <a:endParaRPr lang="en-US" sz="1400" b="1" dirty="0">
            <a:solidFill>
              <a:srgbClr val="000090"/>
            </a:solidFill>
          </a:endParaRPr>
        </a:p>
      </dgm:t>
    </dgm:pt>
    <dgm:pt modelId="{E90574FB-78DF-054F-B483-AEF3B5EE8DD0}" type="parTrans" cxnId="{29CDFE16-BD70-4543-906D-444570D379AA}">
      <dgm:prSet/>
      <dgm:spPr/>
      <dgm:t>
        <a:bodyPr/>
        <a:lstStyle/>
        <a:p>
          <a:endParaRPr lang="en-US"/>
        </a:p>
      </dgm:t>
    </dgm:pt>
    <dgm:pt modelId="{CACC9FE4-B3A9-0642-A27F-CC24449751E6}" type="sibTrans" cxnId="{29CDFE16-BD70-4543-906D-444570D379AA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FDE56694-E232-A146-8DC8-96223F270EF9}">
      <dgm:prSet custT="1"/>
      <dgm:spPr/>
      <dgm:t>
        <a:bodyPr/>
        <a:lstStyle/>
        <a:p>
          <a:r>
            <a:rPr lang="en-US" sz="1400" b="1" dirty="0" smtClean="0">
              <a:solidFill>
                <a:srgbClr val="000090"/>
              </a:solidFill>
            </a:rPr>
            <a:t>Economic Function</a:t>
          </a:r>
          <a:endParaRPr lang="en-US" sz="1400" b="1" dirty="0">
            <a:solidFill>
              <a:srgbClr val="000090"/>
            </a:solidFill>
          </a:endParaRPr>
        </a:p>
      </dgm:t>
    </dgm:pt>
    <dgm:pt modelId="{BA37FBC1-79E0-1648-BC23-533CDF57329D}" type="parTrans" cxnId="{978F51B2-F330-2547-8375-9610BDD8D2B9}">
      <dgm:prSet/>
      <dgm:spPr/>
      <dgm:t>
        <a:bodyPr/>
        <a:lstStyle/>
        <a:p>
          <a:endParaRPr lang="en-US"/>
        </a:p>
      </dgm:t>
    </dgm:pt>
    <dgm:pt modelId="{289ACB58-3ED2-7B42-96EB-AECBFA606A74}" type="sibTrans" cxnId="{978F51B2-F330-2547-8375-9610BDD8D2B9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26A1DFD7-9859-4047-B609-5F2F6AD33CED}">
      <dgm:prSet custT="1"/>
      <dgm:spPr/>
      <dgm:t>
        <a:bodyPr/>
        <a:lstStyle/>
        <a:p>
          <a:r>
            <a:rPr lang="en-US" sz="1400" b="1" smtClean="0">
              <a:solidFill>
                <a:srgbClr val="000090"/>
              </a:solidFill>
            </a:rPr>
            <a:t>Civil laws, ordinances</a:t>
          </a:r>
          <a:endParaRPr lang="en-US" sz="1400" b="1" dirty="0">
            <a:solidFill>
              <a:srgbClr val="000090"/>
            </a:solidFill>
          </a:endParaRPr>
        </a:p>
      </dgm:t>
    </dgm:pt>
    <dgm:pt modelId="{6E549D66-7707-4B4A-9B0C-7F6EEEBEDCC2}" type="parTrans" cxnId="{690F220F-0B5F-DE4D-8257-92A230478E94}">
      <dgm:prSet/>
      <dgm:spPr/>
      <dgm:t>
        <a:bodyPr/>
        <a:lstStyle/>
        <a:p>
          <a:endParaRPr lang="en-US"/>
        </a:p>
      </dgm:t>
    </dgm:pt>
    <dgm:pt modelId="{01B197DF-2134-5342-851B-79F68F002A60}" type="sibTrans" cxnId="{690F220F-0B5F-DE4D-8257-92A230478E94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33A27899-46BD-5C40-8E4E-06C95C09D43D}">
      <dgm:prSet custT="1"/>
      <dgm:spPr/>
      <dgm:t>
        <a:bodyPr/>
        <a:lstStyle/>
        <a:p>
          <a:r>
            <a:rPr lang="en-US" sz="1400" b="1" smtClean="0">
              <a:solidFill>
                <a:srgbClr val="000090"/>
              </a:solidFill>
            </a:rPr>
            <a:t>Transportation network</a:t>
          </a:r>
          <a:endParaRPr lang="en-US" sz="1400" b="1" dirty="0">
            <a:solidFill>
              <a:srgbClr val="000090"/>
            </a:solidFill>
          </a:endParaRPr>
        </a:p>
      </dgm:t>
    </dgm:pt>
    <dgm:pt modelId="{2E24CF43-0ED5-C243-8E85-9C3B9A0B0C41}" type="parTrans" cxnId="{19744D17-31C3-5040-A471-977D6D3D6FBC}">
      <dgm:prSet/>
      <dgm:spPr/>
      <dgm:t>
        <a:bodyPr/>
        <a:lstStyle/>
        <a:p>
          <a:endParaRPr lang="en-US"/>
        </a:p>
      </dgm:t>
    </dgm:pt>
    <dgm:pt modelId="{4FFAFB5F-3B05-144B-8722-31993883698F}" type="sibTrans" cxnId="{19744D17-31C3-5040-A471-977D6D3D6FBC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C60EFDAE-D5B3-7244-B4BD-8FC7F51332B1}">
      <dgm:prSet custT="1"/>
      <dgm:spPr/>
      <dgm:t>
        <a:bodyPr/>
        <a:lstStyle/>
        <a:p>
          <a:r>
            <a:rPr lang="en-US" sz="1400" b="1" smtClean="0">
              <a:solidFill>
                <a:srgbClr val="000090"/>
              </a:solidFill>
            </a:rPr>
            <a:t>Resources/ Market</a:t>
          </a:r>
          <a:endParaRPr lang="en-US" sz="1400" b="1" dirty="0">
            <a:solidFill>
              <a:srgbClr val="000090"/>
            </a:solidFill>
          </a:endParaRPr>
        </a:p>
      </dgm:t>
    </dgm:pt>
    <dgm:pt modelId="{6634DA4F-D791-A34B-AB87-0DDC7E270047}" type="parTrans" cxnId="{55A0D9FF-E6B7-2648-A5EB-282F48C77CF3}">
      <dgm:prSet/>
      <dgm:spPr/>
      <dgm:t>
        <a:bodyPr/>
        <a:lstStyle/>
        <a:p>
          <a:endParaRPr lang="en-US"/>
        </a:p>
      </dgm:t>
    </dgm:pt>
    <dgm:pt modelId="{04AA2DC7-C2B9-8F46-A7E0-6E990C77BC15}" type="sibTrans" cxnId="{55A0D9FF-E6B7-2648-A5EB-282F48C77CF3}">
      <dgm:prSet/>
      <dgm:spPr/>
      <dgm:t>
        <a:bodyPr/>
        <a:lstStyle/>
        <a:p>
          <a:endParaRPr lang="en-US" sz="1400" b="1">
            <a:solidFill>
              <a:srgbClr val="000090"/>
            </a:solidFill>
          </a:endParaRPr>
        </a:p>
      </dgm:t>
    </dgm:pt>
    <dgm:pt modelId="{C64F8B8D-C1A2-DA4E-B74C-E5CB857FE887}">
      <dgm:prSet custT="1"/>
      <dgm:spPr/>
      <dgm:t>
        <a:bodyPr/>
        <a:lstStyle/>
        <a:p>
          <a:r>
            <a:rPr lang="en-US" sz="1400" b="1" smtClean="0">
              <a:solidFill>
                <a:srgbClr val="000090"/>
              </a:solidFill>
            </a:rPr>
            <a:t>Settlement patterns</a:t>
          </a:r>
          <a:endParaRPr lang="en-US" sz="1400" b="1" dirty="0">
            <a:solidFill>
              <a:srgbClr val="000090"/>
            </a:solidFill>
          </a:endParaRPr>
        </a:p>
      </dgm:t>
    </dgm:pt>
    <dgm:pt modelId="{BF479AFC-8190-4A4A-A7C3-B4C4C8D50B24}" type="parTrans" cxnId="{5F92EE62-4DA8-044E-A709-006BCF9D586F}">
      <dgm:prSet/>
      <dgm:spPr/>
      <dgm:t>
        <a:bodyPr/>
        <a:lstStyle/>
        <a:p>
          <a:endParaRPr lang="en-US"/>
        </a:p>
      </dgm:t>
    </dgm:pt>
    <dgm:pt modelId="{C18AFBCC-4B50-7E4A-B1F9-017B9CDB6E83}" type="sibTrans" cxnId="{5F92EE62-4DA8-044E-A709-006BCF9D586F}">
      <dgm:prSet/>
      <dgm:spPr/>
      <dgm:t>
        <a:bodyPr/>
        <a:lstStyle/>
        <a:p>
          <a:endParaRPr lang="en-US" b="1">
            <a:solidFill>
              <a:srgbClr val="000090"/>
            </a:solidFill>
          </a:endParaRPr>
        </a:p>
      </dgm:t>
    </dgm:pt>
    <dgm:pt modelId="{4E100DDC-3B5C-5D48-B8CF-ACA8F50B9CF0}">
      <dgm:prSet custT="1"/>
      <dgm:spPr/>
      <dgm:t>
        <a:bodyPr/>
        <a:lstStyle/>
        <a:p>
          <a:r>
            <a:rPr lang="en-US" sz="1400" b="1" dirty="0" smtClean="0">
              <a:solidFill>
                <a:srgbClr val="000090"/>
              </a:solidFill>
            </a:rPr>
            <a:t>Culture</a:t>
          </a:r>
          <a:endParaRPr lang="en-US" sz="1400" b="1" dirty="0">
            <a:solidFill>
              <a:srgbClr val="000090"/>
            </a:solidFill>
          </a:endParaRPr>
        </a:p>
      </dgm:t>
    </dgm:pt>
    <dgm:pt modelId="{648B4517-A65D-8642-A78D-6483603E7134}" type="parTrans" cxnId="{2FD06F75-5616-274D-97E8-DD4DC9AD2542}">
      <dgm:prSet/>
      <dgm:spPr/>
      <dgm:t>
        <a:bodyPr/>
        <a:lstStyle/>
        <a:p>
          <a:endParaRPr lang="en-US"/>
        </a:p>
      </dgm:t>
    </dgm:pt>
    <dgm:pt modelId="{CD66FF47-6862-3E42-A53F-DDC32BE18152}" type="sibTrans" cxnId="{2FD06F75-5616-274D-97E8-DD4DC9AD2542}">
      <dgm:prSet/>
      <dgm:spPr/>
      <dgm:t>
        <a:bodyPr/>
        <a:lstStyle/>
        <a:p>
          <a:endParaRPr lang="en-US" b="1">
            <a:solidFill>
              <a:srgbClr val="000090"/>
            </a:solidFill>
          </a:endParaRPr>
        </a:p>
      </dgm:t>
    </dgm:pt>
    <dgm:pt modelId="{0FEDA62B-9AE9-D948-92DB-C9896CC00F7A}">
      <dgm:prSet custT="1"/>
      <dgm:spPr/>
      <dgm:t>
        <a:bodyPr/>
        <a:lstStyle/>
        <a:p>
          <a:r>
            <a:rPr lang="en-US" sz="1400" b="1" dirty="0" smtClean="0">
              <a:solidFill>
                <a:srgbClr val="000090"/>
              </a:solidFill>
            </a:rPr>
            <a:t>Scale</a:t>
          </a:r>
          <a:endParaRPr lang="en-US" sz="1400" b="1" dirty="0">
            <a:solidFill>
              <a:srgbClr val="000090"/>
            </a:solidFill>
          </a:endParaRPr>
        </a:p>
      </dgm:t>
    </dgm:pt>
    <dgm:pt modelId="{C6A6B152-E10D-0646-93DB-6F89B618352F}" type="parTrans" cxnId="{C21A3CB8-7005-1B44-B981-F8CA5FAB5E4A}">
      <dgm:prSet/>
      <dgm:spPr/>
      <dgm:t>
        <a:bodyPr/>
        <a:lstStyle/>
        <a:p>
          <a:endParaRPr lang="en-US"/>
        </a:p>
      </dgm:t>
    </dgm:pt>
    <dgm:pt modelId="{BBA08A7A-5320-1A46-813E-A6DAF4CAD903}" type="sibTrans" cxnId="{C21A3CB8-7005-1B44-B981-F8CA5FAB5E4A}">
      <dgm:prSet/>
      <dgm:spPr/>
      <dgm:t>
        <a:bodyPr/>
        <a:lstStyle/>
        <a:p>
          <a:endParaRPr lang="en-US"/>
        </a:p>
      </dgm:t>
    </dgm:pt>
    <dgm:pt modelId="{92C7AE26-4EBE-9D46-8521-79DB2A5C0CC1}">
      <dgm:prSet custT="1"/>
      <dgm:spPr/>
      <dgm:t>
        <a:bodyPr/>
        <a:lstStyle/>
        <a:p>
          <a:r>
            <a:rPr lang="en-US" sz="1400" b="1" dirty="0" smtClean="0">
              <a:solidFill>
                <a:srgbClr val="000090"/>
              </a:solidFill>
            </a:rPr>
            <a:t>Distance decay</a:t>
          </a:r>
          <a:endParaRPr lang="en-US" sz="1400" b="1" dirty="0">
            <a:solidFill>
              <a:srgbClr val="000090"/>
            </a:solidFill>
          </a:endParaRPr>
        </a:p>
      </dgm:t>
    </dgm:pt>
    <dgm:pt modelId="{16EB7A0F-1A54-7B4B-AB57-44E4417ECD45}" type="parTrans" cxnId="{16FB18E4-1596-A440-B267-6DED93CD0AEE}">
      <dgm:prSet/>
      <dgm:spPr/>
      <dgm:t>
        <a:bodyPr/>
        <a:lstStyle/>
        <a:p>
          <a:endParaRPr lang="en-US"/>
        </a:p>
      </dgm:t>
    </dgm:pt>
    <dgm:pt modelId="{8BD6CE53-C246-834A-B0E7-3AA5FC3D15BC}" type="sibTrans" cxnId="{16FB18E4-1596-A440-B267-6DED93CD0AEE}">
      <dgm:prSet/>
      <dgm:spPr/>
      <dgm:t>
        <a:bodyPr/>
        <a:lstStyle/>
        <a:p>
          <a:endParaRPr lang="en-US"/>
        </a:p>
      </dgm:t>
    </dgm:pt>
    <dgm:pt modelId="{15D58A75-1271-C849-95E0-0D11217C0A95}" type="pres">
      <dgm:prSet presAssocID="{5A189870-86B4-2F46-AD92-1CECB93CC1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3EF411-4D31-5C4F-A22A-BCCB69282370}" type="pres">
      <dgm:prSet presAssocID="{D698CD2D-1120-9E45-8372-9B44C17180A2}" presName="centerShape" presStyleLbl="node0" presStyleIdx="0" presStyleCnt="1" custScaleX="149291" custScaleY="121742"/>
      <dgm:spPr/>
      <dgm:t>
        <a:bodyPr/>
        <a:lstStyle/>
        <a:p>
          <a:endParaRPr lang="en-US"/>
        </a:p>
      </dgm:t>
    </dgm:pt>
    <dgm:pt modelId="{38A95B6F-7882-A44A-B427-2C538F70BD32}" type="pres">
      <dgm:prSet presAssocID="{1EC20251-F3F9-D94A-B63B-061AD24A23B2}" presName="node" presStyleLbl="node1" presStyleIdx="0" presStyleCnt="13" custScaleX="171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FE274-8801-2846-9DDB-103CC83FACF9}" type="pres">
      <dgm:prSet presAssocID="{1EC20251-F3F9-D94A-B63B-061AD24A23B2}" presName="dummy" presStyleCnt="0"/>
      <dgm:spPr/>
    </dgm:pt>
    <dgm:pt modelId="{C3A71E77-97A2-1643-8601-4E20E393F744}" type="pres">
      <dgm:prSet presAssocID="{E5A2A6FF-27F5-2C4A-9F5A-08E4F720ADE3}" presName="sibTrans" presStyleLbl="sibTrans2D1" presStyleIdx="0" presStyleCnt="13"/>
      <dgm:spPr/>
      <dgm:t>
        <a:bodyPr/>
        <a:lstStyle/>
        <a:p>
          <a:endParaRPr lang="en-US"/>
        </a:p>
      </dgm:t>
    </dgm:pt>
    <dgm:pt modelId="{403E8141-A3E3-194F-BEDE-2B9202B47325}" type="pres">
      <dgm:prSet presAssocID="{3DACC52D-216F-2E4E-9F34-EF23B20EE99C}" presName="node" presStyleLbl="node1" presStyleIdx="1" presStyleCnt="13" custScaleX="151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392B7-85AF-A247-AD69-1F26D4AFF858}" type="pres">
      <dgm:prSet presAssocID="{3DACC52D-216F-2E4E-9F34-EF23B20EE99C}" presName="dummy" presStyleCnt="0"/>
      <dgm:spPr/>
    </dgm:pt>
    <dgm:pt modelId="{99B567F2-F99F-944F-A640-57BA457D160F}" type="pres">
      <dgm:prSet presAssocID="{A4EF0D17-39D1-6646-BA3F-7CC341629080}" presName="sibTrans" presStyleLbl="sibTrans2D1" presStyleIdx="1" presStyleCnt="13"/>
      <dgm:spPr/>
      <dgm:t>
        <a:bodyPr/>
        <a:lstStyle/>
        <a:p>
          <a:endParaRPr lang="en-US"/>
        </a:p>
      </dgm:t>
    </dgm:pt>
    <dgm:pt modelId="{F4766059-4A3F-C045-B77D-9A37CCFBC387}" type="pres">
      <dgm:prSet presAssocID="{7B8B0F60-C662-4444-9E71-28F051509C26}" presName="node" presStyleLbl="node1" presStyleIdx="2" presStyleCnt="13" custScaleX="173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CA54-634D-A446-8869-8B21883F2945}" type="pres">
      <dgm:prSet presAssocID="{7B8B0F60-C662-4444-9E71-28F051509C26}" presName="dummy" presStyleCnt="0"/>
      <dgm:spPr/>
    </dgm:pt>
    <dgm:pt modelId="{0C398794-1F74-5E4F-9AC1-9D62946AF3E5}" type="pres">
      <dgm:prSet presAssocID="{9267E329-56A2-6446-A5D2-152E3DEB2859}" presName="sibTrans" presStyleLbl="sibTrans2D1" presStyleIdx="2" presStyleCnt="13"/>
      <dgm:spPr/>
      <dgm:t>
        <a:bodyPr/>
        <a:lstStyle/>
        <a:p>
          <a:endParaRPr lang="en-US"/>
        </a:p>
      </dgm:t>
    </dgm:pt>
    <dgm:pt modelId="{92EC6C5D-A34E-1D42-82E9-902D12D6BB91}" type="pres">
      <dgm:prSet presAssocID="{2BDC3596-CF32-934D-85F5-D7C6EFA783FA}" presName="node" presStyleLbl="node1" presStyleIdx="3" presStyleCnt="13" custScaleX="177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6E477-FD95-6B48-B0E8-1FF8EDD2C2A3}" type="pres">
      <dgm:prSet presAssocID="{2BDC3596-CF32-934D-85F5-D7C6EFA783FA}" presName="dummy" presStyleCnt="0"/>
      <dgm:spPr/>
    </dgm:pt>
    <dgm:pt modelId="{398BAD05-AB8B-044F-9A0E-660405C876F1}" type="pres">
      <dgm:prSet presAssocID="{A7EED7E5-D89E-AD4C-9BF4-12F57175C19B}" presName="sibTrans" presStyleLbl="sibTrans2D1" presStyleIdx="3" presStyleCnt="13"/>
      <dgm:spPr/>
      <dgm:t>
        <a:bodyPr/>
        <a:lstStyle/>
        <a:p>
          <a:endParaRPr lang="en-US"/>
        </a:p>
      </dgm:t>
    </dgm:pt>
    <dgm:pt modelId="{2D259604-F5AD-2A4A-BD32-6AC0BDA3D77E}" type="pres">
      <dgm:prSet presAssocID="{E35E3530-BC8E-4146-9E73-8389313ED9B7}" presName="node" presStyleLbl="node1" presStyleIdx="4" presStyleCnt="13" custScaleX="173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9B03A-F777-5249-9858-439E1732CB7F}" type="pres">
      <dgm:prSet presAssocID="{E35E3530-BC8E-4146-9E73-8389313ED9B7}" presName="dummy" presStyleCnt="0"/>
      <dgm:spPr/>
    </dgm:pt>
    <dgm:pt modelId="{461EF383-F5F2-AA42-B4D9-82911129B95A}" type="pres">
      <dgm:prSet presAssocID="{CACC9FE4-B3A9-0642-A27F-CC24449751E6}" presName="sibTrans" presStyleLbl="sibTrans2D1" presStyleIdx="4" presStyleCnt="13"/>
      <dgm:spPr/>
      <dgm:t>
        <a:bodyPr/>
        <a:lstStyle/>
        <a:p>
          <a:endParaRPr lang="en-US"/>
        </a:p>
      </dgm:t>
    </dgm:pt>
    <dgm:pt modelId="{9ED07C00-0BED-2645-AAEF-EE04FB9C4382}" type="pres">
      <dgm:prSet presAssocID="{FDE56694-E232-A146-8DC8-96223F270EF9}" presName="node" presStyleLbl="node1" presStyleIdx="5" presStyleCnt="13" custScaleX="171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FEF44-21FC-454E-9852-80E39847BA79}" type="pres">
      <dgm:prSet presAssocID="{FDE56694-E232-A146-8DC8-96223F270EF9}" presName="dummy" presStyleCnt="0"/>
      <dgm:spPr/>
    </dgm:pt>
    <dgm:pt modelId="{422B771D-85DF-A347-9FEB-93F93A6E4728}" type="pres">
      <dgm:prSet presAssocID="{289ACB58-3ED2-7B42-96EB-AECBFA606A74}" presName="sibTrans" presStyleLbl="sibTrans2D1" presStyleIdx="5" presStyleCnt="13"/>
      <dgm:spPr/>
      <dgm:t>
        <a:bodyPr/>
        <a:lstStyle/>
        <a:p>
          <a:endParaRPr lang="en-US"/>
        </a:p>
      </dgm:t>
    </dgm:pt>
    <dgm:pt modelId="{99EB9296-5690-8F4D-ACE0-9A874162FCCA}" type="pres">
      <dgm:prSet presAssocID="{26A1DFD7-9859-4047-B609-5F2F6AD33CED}" presName="node" presStyleLbl="node1" presStyleIdx="6" presStyleCnt="13" custScaleX="128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D4007-3304-3D4A-9CD6-C7FFD6D47CC2}" type="pres">
      <dgm:prSet presAssocID="{26A1DFD7-9859-4047-B609-5F2F6AD33CED}" presName="dummy" presStyleCnt="0"/>
      <dgm:spPr/>
    </dgm:pt>
    <dgm:pt modelId="{E39DE0AB-71E0-3C42-8ADE-599930DDAFD2}" type="pres">
      <dgm:prSet presAssocID="{01B197DF-2134-5342-851B-79F68F002A60}" presName="sibTrans" presStyleLbl="sibTrans2D1" presStyleIdx="6" presStyleCnt="13"/>
      <dgm:spPr/>
      <dgm:t>
        <a:bodyPr/>
        <a:lstStyle/>
        <a:p>
          <a:endParaRPr lang="en-US"/>
        </a:p>
      </dgm:t>
    </dgm:pt>
    <dgm:pt modelId="{89281939-5210-BF40-8C37-8D2311C6E4AF}" type="pres">
      <dgm:prSet presAssocID="{33A27899-46BD-5C40-8E4E-06C95C09D43D}" presName="node" presStyleLbl="node1" presStyleIdx="7" presStyleCnt="13" custScaleX="196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0676D-8451-8D43-8F70-49BFE9E7BF22}" type="pres">
      <dgm:prSet presAssocID="{33A27899-46BD-5C40-8E4E-06C95C09D43D}" presName="dummy" presStyleCnt="0"/>
      <dgm:spPr/>
    </dgm:pt>
    <dgm:pt modelId="{9C289A69-3E9D-5847-9C2F-D544FD3B413F}" type="pres">
      <dgm:prSet presAssocID="{4FFAFB5F-3B05-144B-8722-31993883698F}" presName="sibTrans" presStyleLbl="sibTrans2D1" presStyleIdx="7" presStyleCnt="13"/>
      <dgm:spPr/>
      <dgm:t>
        <a:bodyPr/>
        <a:lstStyle/>
        <a:p>
          <a:endParaRPr lang="en-US"/>
        </a:p>
      </dgm:t>
    </dgm:pt>
    <dgm:pt modelId="{F49E43B7-0407-644C-9839-2BB6C0BA0818}" type="pres">
      <dgm:prSet presAssocID="{C60EFDAE-D5B3-7244-B4BD-8FC7F51332B1}" presName="node" presStyleLbl="node1" presStyleIdx="8" presStyleCnt="13" custScaleX="147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3544F-0057-6146-B191-D30BF5A66F5B}" type="pres">
      <dgm:prSet presAssocID="{C60EFDAE-D5B3-7244-B4BD-8FC7F51332B1}" presName="dummy" presStyleCnt="0"/>
      <dgm:spPr/>
    </dgm:pt>
    <dgm:pt modelId="{5FF9F6D6-AD60-324A-9A16-1C0E7AA9F1B5}" type="pres">
      <dgm:prSet presAssocID="{04AA2DC7-C2B9-8F46-A7E0-6E990C77BC15}" presName="sibTrans" presStyleLbl="sibTrans2D1" presStyleIdx="8" presStyleCnt="13"/>
      <dgm:spPr/>
      <dgm:t>
        <a:bodyPr/>
        <a:lstStyle/>
        <a:p>
          <a:endParaRPr lang="en-US"/>
        </a:p>
      </dgm:t>
    </dgm:pt>
    <dgm:pt modelId="{2098F51F-26C8-9645-B045-AB0F7DA891BF}" type="pres">
      <dgm:prSet presAssocID="{C64F8B8D-C1A2-DA4E-B74C-E5CB857FE887}" presName="node" presStyleLbl="node1" presStyleIdx="9" presStyleCnt="13" custScaleX="180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D7AB2-9BF1-1A4B-9FE6-18D93A1CEDF2}" type="pres">
      <dgm:prSet presAssocID="{C64F8B8D-C1A2-DA4E-B74C-E5CB857FE887}" presName="dummy" presStyleCnt="0"/>
      <dgm:spPr/>
    </dgm:pt>
    <dgm:pt modelId="{22BE1978-9382-B542-8DEC-D6D73D3EBA00}" type="pres">
      <dgm:prSet presAssocID="{C18AFBCC-4B50-7E4A-B1F9-017B9CDB6E83}" presName="sibTrans" presStyleLbl="sibTrans2D1" presStyleIdx="9" presStyleCnt="13"/>
      <dgm:spPr/>
      <dgm:t>
        <a:bodyPr/>
        <a:lstStyle/>
        <a:p>
          <a:endParaRPr lang="en-US"/>
        </a:p>
      </dgm:t>
    </dgm:pt>
    <dgm:pt modelId="{3A25B213-844A-8D41-9F6D-108C93AB1E2A}" type="pres">
      <dgm:prSet presAssocID="{4E100DDC-3B5C-5D48-B8CF-ACA8F50B9CF0}" presName="node" presStyleLbl="node1" presStyleIdx="10" presStyleCnt="13" custScaleX="157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AFD32-AAD8-7A46-A376-38491B775A96}" type="pres">
      <dgm:prSet presAssocID="{4E100DDC-3B5C-5D48-B8CF-ACA8F50B9CF0}" presName="dummy" presStyleCnt="0"/>
      <dgm:spPr/>
    </dgm:pt>
    <dgm:pt modelId="{4A2E1D7A-E908-EA41-8A3F-AA804B6EB0FE}" type="pres">
      <dgm:prSet presAssocID="{CD66FF47-6862-3E42-A53F-DDC32BE18152}" presName="sibTrans" presStyleLbl="sibTrans2D1" presStyleIdx="10" presStyleCnt="13"/>
      <dgm:spPr/>
      <dgm:t>
        <a:bodyPr/>
        <a:lstStyle/>
        <a:p>
          <a:endParaRPr lang="en-US"/>
        </a:p>
      </dgm:t>
    </dgm:pt>
    <dgm:pt modelId="{33F1FF9C-698F-4B43-9099-A410B80D28F9}" type="pres">
      <dgm:prSet presAssocID="{0FEDA62B-9AE9-D948-92DB-C9896CC00F7A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8C08A-6599-3A4D-9B6B-F18F1C0F9ED1}" type="pres">
      <dgm:prSet presAssocID="{0FEDA62B-9AE9-D948-92DB-C9896CC00F7A}" presName="dummy" presStyleCnt="0"/>
      <dgm:spPr/>
    </dgm:pt>
    <dgm:pt modelId="{659D7A6F-427F-EA44-B415-C4A8DA05F7ED}" type="pres">
      <dgm:prSet presAssocID="{BBA08A7A-5320-1A46-813E-A6DAF4CAD903}" presName="sibTrans" presStyleLbl="sibTrans2D1" presStyleIdx="11" presStyleCnt="13"/>
      <dgm:spPr/>
      <dgm:t>
        <a:bodyPr/>
        <a:lstStyle/>
        <a:p>
          <a:endParaRPr lang="en-US"/>
        </a:p>
      </dgm:t>
    </dgm:pt>
    <dgm:pt modelId="{DD755E8D-599A-AD48-9657-A5F0C4C8EA9D}" type="pres">
      <dgm:prSet presAssocID="{92C7AE26-4EBE-9D46-8521-79DB2A5C0CC1}" presName="node" presStyleLbl="node1" presStyleIdx="12" presStyleCnt="13" custScaleX="147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8BD5D-BB77-2941-B710-3AFD92C55AAA}" type="pres">
      <dgm:prSet presAssocID="{92C7AE26-4EBE-9D46-8521-79DB2A5C0CC1}" presName="dummy" presStyleCnt="0"/>
      <dgm:spPr/>
    </dgm:pt>
    <dgm:pt modelId="{5AFBE5F4-7166-E647-8FF3-F537DAE0EAE7}" type="pres">
      <dgm:prSet presAssocID="{8BD6CE53-C246-834A-B0E7-3AA5FC3D15BC}" presName="sibTrans" presStyleLbl="sibTrans2D1" presStyleIdx="12" presStyleCnt="13"/>
      <dgm:spPr/>
      <dgm:t>
        <a:bodyPr/>
        <a:lstStyle/>
        <a:p>
          <a:endParaRPr lang="en-US"/>
        </a:p>
      </dgm:t>
    </dgm:pt>
  </dgm:ptLst>
  <dgm:cxnLst>
    <dgm:cxn modelId="{02491D41-6A88-5C44-975B-85BC9A7168E5}" type="presOf" srcId="{9267E329-56A2-6446-A5D2-152E3DEB2859}" destId="{0C398794-1F74-5E4F-9AC1-9D62946AF3E5}" srcOrd="0" destOrd="0" presId="urn:microsoft.com/office/officeart/2005/8/layout/radial6"/>
    <dgm:cxn modelId="{5C74746C-0128-1D4E-91DF-4C7893B22852}" type="presOf" srcId="{3DACC52D-216F-2E4E-9F34-EF23B20EE99C}" destId="{403E8141-A3E3-194F-BEDE-2B9202B47325}" srcOrd="0" destOrd="0" presId="urn:microsoft.com/office/officeart/2005/8/layout/radial6"/>
    <dgm:cxn modelId="{743118E7-B660-0846-B3C0-CBEAC065A575}" type="presOf" srcId="{CACC9FE4-B3A9-0642-A27F-CC24449751E6}" destId="{461EF383-F5F2-AA42-B4D9-82911129B95A}" srcOrd="0" destOrd="0" presId="urn:microsoft.com/office/officeart/2005/8/layout/radial6"/>
    <dgm:cxn modelId="{B44573ED-FC30-6949-B845-E599DD01DDF8}" type="presOf" srcId="{26A1DFD7-9859-4047-B609-5F2F6AD33CED}" destId="{99EB9296-5690-8F4D-ACE0-9A874162FCCA}" srcOrd="0" destOrd="0" presId="urn:microsoft.com/office/officeart/2005/8/layout/radial6"/>
    <dgm:cxn modelId="{45427A1E-01A6-C448-9D0B-A0C4E83CC8FA}" type="presOf" srcId="{04AA2DC7-C2B9-8F46-A7E0-6E990C77BC15}" destId="{5FF9F6D6-AD60-324A-9A16-1C0E7AA9F1B5}" srcOrd="0" destOrd="0" presId="urn:microsoft.com/office/officeart/2005/8/layout/radial6"/>
    <dgm:cxn modelId="{F3054675-EFFE-B040-B3AE-96D88A501892}" type="presOf" srcId="{C60EFDAE-D5B3-7244-B4BD-8FC7F51332B1}" destId="{F49E43B7-0407-644C-9839-2BB6C0BA0818}" srcOrd="0" destOrd="0" presId="urn:microsoft.com/office/officeart/2005/8/layout/radial6"/>
    <dgm:cxn modelId="{986CD2A0-44E6-4E47-9B8E-50B7908BFD3B}" type="presOf" srcId="{4E100DDC-3B5C-5D48-B8CF-ACA8F50B9CF0}" destId="{3A25B213-844A-8D41-9F6D-108C93AB1E2A}" srcOrd="0" destOrd="0" presId="urn:microsoft.com/office/officeart/2005/8/layout/radial6"/>
    <dgm:cxn modelId="{5FBF7BCD-1442-404E-AF24-B4C82EBD0772}" srcId="{D698CD2D-1120-9E45-8372-9B44C17180A2}" destId="{2BDC3596-CF32-934D-85F5-D7C6EFA783FA}" srcOrd="3" destOrd="0" parTransId="{DCB28D28-71E3-1245-AC5C-2179576FE084}" sibTransId="{A7EED7E5-D89E-AD4C-9BF4-12F57175C19B}"/>
    <dgm:cxn modelId="{65FEC14B-F270-574F-82BA-AEB4CA9BA04D}" srcId="{D698CD2D-1120-9E45-8372-9B44C17180A2}" destId="{3DACC52D-216F-2E4E-9F34-EF23B20EE99C}" srcOrd="1" destOrd="0" parTransId="{6D42E8E6-D0D5-E04F-AC64-DE39B07A984D}" sibTransId="{A4EF0D17-39D1-6646-BA3F-7CC341629080}"/>
    <dgm:cxn modelId="{61DDD111-29CA-2B41-BE61-07C2749BE72B}" type="presOf" srcId="{5A189870-86B4-2F46-AD92-1CECB93CC1E2}" destId="{15D58A75-1271-C849-95E0-0D11217C0A95}" srcOrd="0" destOrd="0" presId="urn:microsoft.com/office/officeart/2005/8/layout/radial6"/>
    <dgm:cxn modelId="{C21A3CB8-7005-1B44-B981-F8CA5FAB5E4A}" srcId="{D698CD2D-1120-9E45-8372-9B44C17180A2}" destId="{0FEDA62B-9AE9-D948-92DB-C9896CC00F7A}" srcOrd="11" destOrd="0" parTransId="{C6A6B152-E10D-0646-93DB-6F89B618352F}" sibTransId="{BBA08A7A-5320-1A46-813E-A6DAF4CAD903}"/>
    <dgm:cxn modelId="{57244B08-3B95-284B-A22F-2C3DEB5A2A98}" type="presOf" srcId="{A4EF0D17-39D1-6646-BA3F-7CC341629080}" destId="{99B567F2-F99F-944F-A640-57BA457D160F}" srcOrd="0" destOrd="0" presId="urn:microsoft.com/office/officeart/2005/8/layout/radial6"/>
    <dgm:cxn modelId="{690F220F-0B5F-DE4D-8257-92A230478E94}" srcId="{D698CD2D-1120-9E45-8372-9B44C17180A2}" destId="{26A1DFD7-9859-4047-B609-5F2F6AD33CED}" srcOrd="6" destOrd="0" parTransId="{6E549D66-7707-4B4A-9B0C-7F6EEEBEDCC2}" sibTransId="{01B197DF-2134-5342-851B-79F68F002A60}"/>
    <dgm:cxn modelId="{67963431-58B9-6F46-AA63-3ADEB1FFEB7B}" type="presOf" srcId="{4FFAFB5F-3B05-144B-8722-31993883698F}" destId="{9C289A69-3E9D-5847-9C2F-D544FD3B413F}" srcOrd="0" destOrd="0" presId="urn:microsoft.com/office/officeart/2005/8/layout/radial6"/>
    <dgm:cxn modelId="{222C124B-6372-2A40-BFE0-04A7185F519A}" srcId="{5A189870-86B4-2F46-AD92-1CECB93CC1E2}" destId="{D698CD2D-1120-9E45-8372-9B44C17180A2}" srcOrd="0" destOrd="0" parTransId="{FB69782E-7775-D842-9E6E-83DA9DDCFE98}" sibTransId="{5073601F-A8C3-ED48-8934-0295A7576012}"/>
    <dgm:cxn modelId="{54456ABE-1BD8-7245-8FF2-8BF972678EC6}" srcId="{D698CD2D-1120-9E45-8372-9B44C17180A2}" destId="{7B8B0F60-C662-4444-9E71-28F051509C26}" srcOrd="2" destOrd="0" parTransId="{0854A44E-63EB-2349-8666-390991B5241C}" sibTransId="{9267E329-56A2-6446-A5D2-152E3DEB2859}"/>
    <dgm:cxn modelId="{2FD06F75-5616-274D-97E8-DD4DC9AD2542}" srcId="{D698CD2D-1120-9E45-8372-9B44C17180A2}" destId="{4E100DDC-3B5C-5D48-B8CF-ACA8F50B9CF0}" srcOrd="10" destOrd="0" parTransId="{648B4517-A65D-8642-A78D-6483603E7134}" sibTransId="{CD66FF47-6862-3E42-A53F-DDC32BE18152}"/>
    <dgm:cxn modelId="{2BE590E4-3BED-E84A-A6B2-5B36026736B4}" type="presOf" srcId="{E5A2A6FF-27F5-2C4A-9F5A-08E4F720ADE3}" destId="{C3A71E77-97A2-1643-8601-4E20E393F744}" srcOrd="0" destOrd="0" presId="urn:microsoft.com/office/officeart/2005/8/layout/radial6"/>
    <dgm:cxn modelId="{6393FC7A-2BF4-894B-ABA5-42A30A347E0A}" type="presOf" srcId="{2BDC3596-CF32-934D-85F5-D7C6EFA783FA}" destId="{92EC6C5D-A34E-1D42-82E9-902D12D6BB91}" srcOrd="0" destOrd="0" presId="urn:microsoft.com/office/officeart/2005/8/layout/radial6"/>
    <dgm:cxn modelId="{978F51B2-F330-2547-8375-9610BDD8D2B9}" srcId="{D698CD2D-1120-9E45-8372-9B44C17180A2}" destId="{FDE56694-E232-A146-8DC8-96223F270EF9}" srcOrd="5" destOrd="0" parTransId="{BA37FBC1-79E0-1648-BC23-533CDF57329D}" sibTransId="{289ACB58-3ED2-7B42-96EB-AECBFA606A74}"/>
    <dgm:cxn modelId="{8ACE5CBF-E75D-F64A-95E9-FF0FF9796B2E}" type="presOf" srcId="{0FEDA62B-9AE9-D948-92DB-C9896CC00F7A}" destId="{33F1FF9C-698F-4B43-9099-A410B80D28F9}" srcOrd="0" destOrd="0" presId="urn:microsoft.com/office/officeart/2005/8/layout/radial6"/>
    <dgm:cxn modelId="{19744D17-31C3-5040-A471-977D6D3D6FBC}" srcId="{D698CD2D-1120-9E45-8372-9B44C17180A2}" destId="{33A27899-46BD-5C40-8E4E-06C95C09D43D}" srcOrd="7" destOrd="0" parTransId="{2E24CF43-0ED5-C243-8E85-9C3B9A0B0C41}" sibTransId="{4FFAFB5F-3B05-144B-8722-31993883698F}"/>
    <dgm:cxn modelId="{BA391685-319C-8C46-8755-5C6A7E81F7E0}" type="presOf" srcId="{33A27899-46BD-5C40-8E4E-06C95C09D43D}" destId="{89281939-5210-BF40-8C37-8D2311C6E4AF}" srcOrd="0" destOrd="0" presId="urn:microsoft.com/office/officeart/2005/8/layout/radial6"/>
    <dgm:cxn modelId="{55A0D9FF-E6B7-2648-A5EB-282F48C77CF3}" srcId="{D698CD2D-1120-9E45-8372-9B44C17180A2}" destId="{C60EFDAE-D5B3-7244-B4BD-8FC7F51332B1}" srcOrd="8" destOrd="0" parTransId="{6634DA4F-D791-A34B-AB87-0DDC7E270047}" sibTransId="{04AA2DC7-C2B9-8F46-A7E0-6E990C77BC15}"/>
    <dgm:cxn modelId="{CE382739-921D-F440-8FCC-57A9AF9FA4B6}" type="presOf" srcId="{7B8B0F60-C662-4444-9E71-28F051509C26}" destId="{F4766059-4A3F-C045-B77D-9A37CCFBC387}" srcOrd="0" destOrd="0" presId="urn:microsoft.com/office/officeart/2005/8/layout/radial6"/>
    <dgm:cxn modelId="{784F8941-2305-0341-BA6C-41FD2D5107A7}" type="presOf" srcId="{FDE56694-E232-A146-8DC8-96223F270EF9}" destId="{9ED07C00-0BED-2645-AAEF-EE04FB9C4382}" srcOrd="0" destOrd="0" presId="urn:microsoft.com/office/officeart/2005/8/layout/radial6"/>
    <dgm:cxn modelId="{D41B6F55-9728-0D4B-810E-C9DEED2E92FD}" type="presOf" srcId="{A7EED7E5-D89E-AD4C-9BF4-12F57175C19B}" destId="{398BAD05-AB8B-044F-9A0E-660405C876F1}" srcOrd="0" destOrd="0" presId="urn:microsoft.com/office/officeart/2005/8/layout/radial6"/>
    <dgm:cxn modelId="{E8F2B0CC-64E6-8746-BFEB-5271AD2594CB}" type="presOf" srcId="{92C7AE26-4EBE-9D46-8521-79DB2A5C0CC1}" destId="{DD755E8D-599A-AD48-9657-A5F0C4C8EA9D}" srcOrd="0" destOrd="0" presId="urn:microsoft.com/office/officeart/2005/8/layout/radial6"/>
    <dgm:cxn modelId="{9B6BC58F-EA4A-FF4D-B2B5-6E90102A1F45}" type="presOf" srcId="{01B197DF-2134-5342-851B-79F68F002A60}" destId="{E39DE0AB-71E0-3C42-8ADE-599930DDAFD2}" srcOrd="0" destOrd="0" presId="urn:microsoft.com/office/officeart/2005/8/layout/radial6"/>
    <dgm:cxn modelId="{E8543C2A-56FA-C54B-97EF-29E051CEE269}" type="presOf" srcId="{C18AFBCC-4B50-7E4A-B1F9-017B9CDB6E83}" destId="{22BE1978-9382-B542-8DEC-D6D73D3EBA00}" srcOrd="0" destOrd="0" presId="urn:microsoft.com/office/officeart/2005/8/layout/radial6"/>
    <dgm:cxn modelId="{16FB18E4-1596-A440-B267-6DED93CD0AEE}" srcId="{D698CD2D-1120-9E45-8372-9B44C17180A2}" destId="{92C7AE26-4EBE-9D46-8521-79DB2A5C0CC1}" srcOrd="12" destOrd="0" parTransId="{16EB7A0F-1A54-7B4B-AB57-44E4417ECD45}" sibTransId="{8BD6CE53-C246-834A-B0E7-3AA5FC3D15BC}"/>
    <dgm:cxn modelId="{C47538BD-5B63-8041-A582-38C7C7418493}" type="presOf" srcId="{CD66FF47-6862-3E42-A53F-DDC32BE18152}" destId="{4A2E1D7A-E908-EA41-8A3F-AA804B6EB0FE}" srcOrd="0" destOrd="0" presId="urn:microsoft.com/office/officeart/2005/8/layout/radial6"/>
    <dgm:cxn modelId="{4D837938-7052-464A-BA03-FBDAF0305A48}" type="presOf" srcId="{C64F8B8D-C1A2-DA4E-B74C-E5CB857FE887}" destId="{2098F51F-26C8-9645-B045-AB0F7DA891BF}" srcOrd="0" destOrd="0" presId="urn:microsoft.com/office/officeart/2005/8/layout/radial6"/>
    <dgm:cxn modelId="{A635F32F-FF12-984A-B06C-E8CCD75BEA1E}" type="presOf" srcId="{D698CD2D-1120-9E45-8372-9B44C17180A2}" destId="{DE3EF411-4D31-5C4F-A22A-BCCB69282370}" srcOrd="0" destOrd="0" presId="urn:microsoft.com/office/officeart/2005/8/layout/radial6"/>
    <dgm:cxn modelId="{5F92EE62-4DA8-044E-A709-006BCF9D586F}" srcId="{D698CD2D-1120-9E45-8372-9B44C17180A2}" destId="{C64F8B8D-C1A2-DA4E-B74C-E5CB857FE887}" srcOrd="9" destOrd="0" parTransId="{BF479AFC-8190-4A4A-A7C3-B4C4C8D50B24}" sibTransId="{C18AFBCC-4B50-7E4A-B1F9-017B9CDB6E83}"/>
    <dgm:cxn modelId="{31042B47-B21F-2347-A7CF-EF8F22816745}" type="presOf" srcId="{289ACB58-3ED2-7B42-96EB-AECBFA606A74}" destId="{422B771D-85DF-A347-9FEB-93F93A6E4728}" srcOrd="0" destOrd="0" presId="urn:microsoft.com/office/officeart/2005/8/layout/radial6"/>
    <dgm:cxn modelId="{29CDFE16-BD70-4543-906D-444570D379AA}" srcId="{D698CD2D-1120-9E45-8372-9B44C17180A2}" destId="{E35E3530-BC8E-4146-9E73-8389313ED9B7}" srcOrd="4" destOrd="0" parTransId="{E90574FB-78DF-054F-B483-AEF3B5EE8DD0}" sibTransId="{CACC9FE4-B3A9-0642-A27F-CC24449751E6}"/>
    <dgm:cxn modelId="{0EFD31C4-1819-034F-82B9-8A6729BAF84C}" type="presOf" srcId="{E35E3530-BC8E-4146-9E73-8389313ED9B7}" destId="{2D259604-F5AD-2A4A-BD32-6AC0BDA3D77E}" srcOrd="0" destOrd="0" presId="urn:microsoft.com/office/officeart/2005/8/layout/radial6"/>
    <dgm:cxn modelId="{C86C7047-CD52-6747-A6B0-5BE721938D2B}" type="presOf" srcId="{8BD6CE53-C246-834A-B0E7-3AA5FC3D15BC}" destId="{5AFBE5F4-7166-E647-8FF3-F537DAE0EAE7}" srcOrd="0" destOrd="0" presId="urn:microsoft.com/office/officeart/2005/8/layout/radial6"/>
    <dgm:cxn modelId="{BAE3C335-A07E-624B-AB2F-CFCBF13AD8C4}" type="presOf" srcId="{1EC20251-F3F9-D94A-B63B-061AD24A23B2}" destId="{38A95B6F-7882-A44A-B427-2C538F70BD32}" srcOrd="0" destOrd="0" presId="urn:microsoft.com/office/officeart/2005/8/layout/radial6"/>
    <dgm:cxn modelId="{DF69A814-64B3-1B40-A494-0B705B73B7BF}" type="presOf" srcId="{BBA08A7A-5320-1A46-813E-A6DAF4CAD903}" destId="{659D7A6F-427F-EA44-B415-C4A8DA05F7ED}" srcOrd="0" destOrd="0" presId="urn:microsoft.com/office/officeart/2005/8/layout/radial6"/>
    <dgm:cxn modelId="{A1E65CBA-3CBD-554C-B5B9-C7690600E60C}" srcId="{D698CD2D-1120-9E45-8372-9B44C17180A2}" destId="{1EC20251-F3F9-D94A-B63B-061AD24A23B2}" srcOrd="0" destOrd="0" parTransId="{3D96B6F4-EAE9-6346-B50E-370B5B0DECCB}" sibTransId="{E5A2A6FF-27F5-2C4A-9F5A-08E4F720ADE3}"/>
    <dgm:cxn modelId="{04031F2F-A93E-EF49-A77E-5B95EDF96C8D}" type="presParOf" srcId="{15D58A75-1271-C849-95E0-0D11217C0A95}" destId="{DE3EF411-4D31-5C4F-A22A-BCCB69282370}" srcOrd="0" destOrd="0" presId="urn:microsoft.com/office/officeart/2005/8/layout/radial6"/>
    <dgm:cxn modelId="{9CB2F8F3-C172-7F46-B842-D015BA733D97}" type="presParOf" srcId="{15D58A75-1271-C849-95E0-0D11217C0A95}" destId="{38A95B6F-7882-A44A-B427-2C538F70BD32}" srcOrd="1" destOrd="0" presId="urn:microsoft.com/office/officeart/2005/8/layout/radial6"/>
    <dgm:cxn modelId="{1397B3B5-8415-F442-9704-8A6073B411C3}" type="presParOf" srcId="{15D58A75-1271-C849-95E0-0D11217C0A95}" destId="{F62FE274-8801-2846-9DDB-103CC83FACF9}" srcOrd="2" destOrd="0" presId="urn:microsoft.com/office/officeart/2005/8/layout/radial6"/>
    <dgm:cxn modelId="{69DE7184-885C-DD43-84CE-CE57CF8E848D}" type="presParOf" srcId="{15D58A75-1271-C849-95E0-0D11217C0A95}" destId="{C3A71E77-97A2-1643-8601-4E20E393F744}" srcOrd="3" destOrd="0" presId="urn:microsoft.com/office/officeart/2005/8/layout/radial6"/>
    <dgm:cxn modelId="{29CF2745-10D6-F948-B9A1-45F43AC43409}" type="presParOf" srcId="{15D58A75-1271-C849-95E0-0D11217C0A95}" destId="{403E8141-A3E3-194F-BEDE-2B9202B47325}" srcOrd="4" destOrd="0" presId="urn:microsoft.com/office/officeart/2005/8/layout/radial6"/>
    <dgm:cxn modelId="{B7E63036-62FA-DD48-ACDB-66C54FAA6352}" type="presParOf" srcId="{15D58A75-1271-C849-95E0-0D11217C0A95}" destId="{C02392B7-85AF-A247-AD69-1F26D4AFF858}" srcOrd="5" destOrd="0" presId="urn:microsoft.com/office/officeart/2005/8/layout/radial6"/>
    <dgm:cxn modelId="{BEE18344-50D7-874E-81A4-27D5059A6999}" type="presParOf" srcId="{15D58A75-1271-C849-95E0-0D11217C0A95}" destId="{99B567F2-F99F-944F-A640-57BA457D160F}" srcOrd="6" destOrd="0" presId="urn:microsoft.com/office/officeart/2005/8/layout/radial6"/>
    <dgm:cxn modelId="{B2C739DB-4881-3342-854A-14090501EDAE}" type="presParOf" srcId="{15D58A75-1271-C849-95E0-0D11217C0A95}" destId="{F4766059-4A3F-C045-B77D-9A37CCFBC387}" srcOrd="7" destOrd="0" presId="urn:microsoft.com/office/officeart/2005/8/layout/radial6"/>
    <dgm:cxn modelId="{9A8213CC-4F89-8349-81AD-24E62E734F19}" type="presParOf" srcId="{15D58A75-1271-C849-95E0-0D11217C0A95}" destId="{6425CA54-634D-A446-8869-8B21883F2945}" srcOrd="8" destOrd="0" presId="urn:microsoft.com/office/officeart/2005/8/layout/radial6"/>
    <dgm:cxn modelId="{1F0A0CE7-4674-1447-9489-3DE30F1A3DA2}" type="presParOf" srcId="{15D58A75-1271-C849-95E0-0D11217C0A95}" destId="{0C398794-1F74-5E4F-9AC1-9D62946AF3E5}" srcOrd="9" destOrd="0" presId="urn:microsoft.com/office/officeart/2005/8/layout/radial6"/>
    <dgm:cxn modelId="{B8B6AA37-5A9D-2141-8792-32F43143F014}" type="presParOf" srcId="{15D58A75-1271-C849-95E0-0D11217C0A95}" destId="{92EC6C5D-A34E-1D42-82E9-902D12D6BB91}" srcOrd="10" destOrd="0" presId="urn:microsoft.com/office/officeart/2005/8/layout/radial6"/>
    <dgm:cxn modelId="{4C68CC55-BEFF-F34B-8E2A-60E35B27BB3D}" type="presParOf" srcId="{15D58A75-1271-C849-95E0-0D11217C0A95}" destId="{F7C6E477-FD95-6B48-B0E8-1FF8EDD2C2A3}" srcOrd="11" destOrd="0" presId="urn:microsoft.com/office/officeart/2005/8/layout/radial6"/>
    <dgm:cxn modelId="{B6E5A89F-F597-F54E-9370-0109A440A5FF}" type="presParOf" srcId="{15D58A75-1271-C849-95E0-0D11217C0A95}" destId="{398BAD05-AB8B-044F-9A0E-660405C876F1}" srcOrd="12" destOrd="0" presId="urn:microsoft.com/office/officeart/2005/8/layout/radial6"/>
    <dgm:cxn modelId="{DC26459D-A5ED-414C-9A88-4B876435BAE9}" type="presParOf" srcId="{15D58A75-1271-C849-95E0-0D11217C0A95}" destId="{2D259604-F5AD-2A4A-BD32-6AC0BDA3D77E}" srcOrd="13" destOrd="0" presId="urn:microsoft.com/office/officeart/2005/8/layout/radial6"/>
    <dgm:cxn modelId="{D301419C-A07D-874D-84DC-EBCB59EB05F1}" type="presParOf" srcId="{15D58A75-1271-C849-95E0-0D11217C0A95}" destId="{4CE9B03A-F777-5249-9858-439E1732CB7F}" srcOrd="14" destOrd="0" presId="urn:microsoft.com/office/officeart/2005/8/layout/radial6"/>
    <dgm:cxn modelId="{6116E5A6-6C9F-2548-A2D5-1AA21B148002}" type="presParOf" srcId="{15D58A75-1271-C849-95E0-0D11217C0A95}" destId="{461EF383-F5F2-AA42-B4D9-82911129B95A}" srcOrd="15" destOrd="0" presId="urn:microsoft.com/office/officeart/2005/8/layout/radial6"/>
    <dgm:cxn modelId="{F1C0B722-1DDB-F243-912B-A1A94D4D51E8}" type="presParOf" srcId="{15D58A75-1271-C849-95E0-0D11217C0A95}" destId="{9ED07C00-0BED-2645-AAEF-EE04FB9C4382}" srcOrd="16" destOrd="0" presId="urn:microsoft.com/office/officeart/2005/8/layout/radial6"/>
    <dgm:cxn modelId="{45AC2290-2502-754B-A2C8-8ECD3AF09F8E}" type="presParOf" srcId="{15D58A75-1271-C849-95E0-0D11217C0A95}" destId="{119FEF44-21FC-454E-9852-80E39847BA79}" srcOrd="17" destOrd="0" presId="urn:microsoft.com/office/officeart/2005/8/layout/radial6"/>
    <dgm:cxn modelId="{14519D34-6404-6441-BD20-B54E72392DE8}" type="presParOf" srcId="{15D58A75-1271-C849-95E0-0D11217C0A95}" destId="{422B771D-85DF-A347-9FEB-93F93A6E4728}" srcOrd="18" destOrd="0" presId="urn:microsoft.com/office/officeart/2005/8/layout/radial6"/>
    <dgm:cxn modelId="{A3CA9C90-D044-624A-9813-9C16F23C376C}" type="presParOf" srcId="{15D58A75-1271-C849-95E0-0D11217C0A95}" destId="{99EB9296-5690-8F4D-ACE0-9A874162FCCA}" srcOrd="19" destOrd="0" presId="urn:microsoft.com/office/officeart/2005/8/layout/radial6"/>
    <dgm:cxn modelId="{B90FB2C6-2510-8C4B-945E-34512A006ADB}" type="presParOf" srcId="{15D58A75-1271-C849-95E0-0D11217C0A95}" destId="{4E3D4007-3304-3D4A-9CD6-C7FFD6D47CC2}" srcOrd="20" destOrd="0" presId="urn:microsoft.com/office/officeart/2005/8/layout/radial6"/>
    <dgm:cxn modelId="{E2EC3323-64F5-184B-93C6-78B63489E97E}" type="presParOf" srcId="{15D58A75-1271-C849-95E0-0D11217C0A95}" destId="{E39DE0AB-71E0-3C42-8ADE-599930DDAFD2}" srcOrd="21" destOrd="0" presId="urn:microsoft.com/office/officeart/2005/8/layout/radial6"/>
    <dgm:cxn modelId="{F6264F96-CFF8-9F40-A630-88286EE0FFFD}" type="presParOf" srcId="{15D58A75-1271-C849-95E0-0D11217C0A95}" destId="{89281939-5210-BF40-8C37-8D2311C6E4AF}" srcOrd="22" destOrd="0" presId="urn:microsoft.com/office/officeart/2005/8/layout/radial6"/>
    <dgm:cxn modelId="{D991A6AA-CB35-B043-B694-23F50F8C7DFC}" type="presParOf" srcId="{15D58A75-1271-C849-95E0-0D11217C0A95}" destId="{8D50676D-8451-8D43-8F70-49BFE9E7BF22}" srcOrd="23" destOrd="0" presId="urn:microsoft.com/office/officeart/2005/8/layout/radial6"/>
    <dgm:cxn modelId="{29FB0975-86C9-1149-AC6C-965C60D2E628}" type="presParOf" srcId="{15D58A75-1271-C849-95E0-0D11217C0A95}" destId="{9C289A69-3E9D-5847-9C2F-D544FD3B413F}" srcOrd="24" destOrd="0" presId="urn:microsoft.com/office/officeart/2005/8/layout/radial6"/>
    <dgm:cxn modelId="{D42B35F0-8129-D749-9D15-E0B7DB8C9AB0}" type="presParOf" srcId="{15D58A75-1271-C849-95E0-0D11217C0A95}" destId="{F49E43B7-0407-644C-9839-2BB6C0BA0818}" srcOrd="25" destOrd="0" presId="urn:microsoft.com/office/officeart/2005/8/layout/radial6"/>
    <dgm:cxn modelId="{28D031FA-AAD9-9346-819B-BB3A99DCEF39}" type="presParOf" srcId="{15D58A75-1271-C849-95E0-0D11217C0A95}" destId="{64F3544F-0057-6146-B191-D30BF5A66F5B}" srcOrd="26" destOrd="0" presId="urn:microsoft.com/office/officeart/2005/8/layout/radial6"/>
    <dgm:cxn modelId="{0ED32C7A-D821-3644-AFBC-60C832FA3F25}" type="presParOf" srcId="{15D58A75-1271-C849-95E0-0D11217C0A95}" destId="{5FF9F6D6-AD60-324A-9A16-1C0E7AA9F1B5}" srcOrd="27" destOrd="0" presId="urn:microsoft.com/office/officeart/2005/8/layout/radial6"/>
    <dgm:cxn modelId="{3B959B1C-C68A-A444-81E5-BD82542A1AAD}" type="presParOf" srcId="{15D58A75-1271-C849-95E0-0D11217C0A95}" destId="{2098F51F-26C8-9645-B045-AB0F7DA891BF}" srcOrd="28" destOrd="0" presId="urn:microsoft.com/office/officeart/2005/8/layout/radial6"/>
    <dgm:cxn modelId="{7CE850AE-6A85-8E44-98ED-CA582EA4D3ED}" type="presParOf" srcId="{15D58A75-1271-C849-95E0-0D11217C0A95}" destId="{490D7AB2-9BF1-1A4B-9FE6-18D93A1CEDF2}" srcOrd="29" destOrd="0" presId="urn:microsoft.com/office/officeart/2005/8/layout/radial6"/>
    <dgm:cxn modelId="{00A68534-81E9-0A4B-9E45-24FC3C4AE8AC}" type="presParOf" srcId="{15D58A75-1271-C849-95E0-0D11217C0A95}" destId="{22BE1978-9382-B542-8DEC-D6D73D3EBA00}" srcOrd="30" destOrd="0" presId="urn:microsoft.com/office/officeart/2005/8/layout/radial6"/>
    <dgm:cxn modelId="{0C6D89E2-7A90-6542-BD3D-952A62B94057}" type="presParOf" srcId="{15D58A75-1271-C849-95E0-0D11217C0A95}" destId="{3A25B213-844A-8D41-9F6D-108C93AB1E2A}" srcOrd="31" destOrd="0" presId="urn:microsoft.com/office/officeart/2005/8/layout/radial6"/>
    <dgm:cxn modelId="{1F7DEC0B-6EF1-444B-8469-D0C30F22A8E2}" type="presParOf" srcId="{15D58A75-1271-C849-95E0-0D11217C0A95}" destId="{9AFAFD32-AAD8-7A46-A376-38491B775A96}" srcOrd="32" destOrd="0" presId="urn:microsoft.com/office/officeart/2005/8/layout/radial6"/>
    <dgm:cxn modelId="{BC9E625E-2C4B-9D49-9E5D-3FD47248289F}" type="presParOf" srcId="{15D58A75-1271-C849-95E0-0D11217C0A95}" destId="{4A2E1D7A-E908-EA41-8A3F-AA804B6EB0FE}" srcOrd="33" destOrd="0" presId="urn:microsoft.com/office/officeart/2005/8/layout/radial6"/>
    <dgm:cxn modelId="{9697CE8B-BB75-804A-8F93-96E0DF181FB3}" type="presParOf" srcId="{15D58A75-1271-C849-95E0-0D11217C0A95}" destId="{33F1FF9C-698F-4B43-9099-A410B80D28F9}" srcOrd="34" destOrd="0" presId="urn:microsoft.com/office/officeart/2005/8/layout/radial6"/>
    <dgm:cxn modelId="{90C83AE8-0676-B348-8E69-760F08F07CB0}" type="presParOf" srcId="{15D58A75-1271-C849-95E0-0D11217C0A95}" destId="{2168C08A-6599-3A4D-9B6B-F18F1C0F9ED1}" srcOrd="35" destOrd="0" presId="urn:microsoft.com/office/officeart/2005/8/layout/radial6"/>
    <dgm:cxn modelId="{78F89C01-7E7A-224B-8E83-2E273F188D5D}" type="presParOf" srcId="{15D58A75-1271-C849-95E0-0D11217C0A95}" destId="{659D7A6F-427F-EA44-B415-C4A8DA05F7ED}" srcOrd="36" destOrd="0" presId="urn:microsoft.com/office/officeart/2005/8/layout/radial6"/>
    <dgm:cxn modelId="{D2AE9D67-C112-3B40-8EAA-97C342D94122}" type="presParOf" srcId="{15D58A75-1271-C849-95E0-0D11217C0A95}" destId="{DD755E8D-599A-AD48-9657-A5F0C4C8EA9D}" srcOrd="37" destOrd="0" presId="urn:microsoft.com/office/officeart/2005/8/layout/radial6"/>
    <dgm:cxn modelId="{A7E6F97A-63FF-304D-8366-499EE1E7BE49}" type="presParOf" srcId="{15D58A75-1271-C849-95E0-0D11217C0A95}" destId="{0CA8BD5D-BB77-2941-B710-3AFD92C55AAA}" srcOrd="38" destOrd="0" presId="urn:microsoft.com/office/officeart/2005/8/layout/radial6"/>
    <dgm:cxn modelId="{E7415123-B8EB-FF47-9CA5-FC264942ADBD}" type="presParOf" srcId="{15D58A75-1271-C849-95E0-0D11217C0A95}" destId="{5AFBE5F4-7166-E647-8FF3-F537DAE0EAE7}" srcOrd="3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BE5F4-7166-E647-8FF3-F537DAE0EAE7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14538462"/>
            <a:gd name="adj2" fmla="val 16200000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9D7A6F-427F-EA44-B415-C4A8DA05F7ED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12876923"/>
            <a:gd name="adj2" fmla="val 14538462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E1D7A-E908-EA41-8A3F-AA804B6EB0FE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11215385"/>
            <a:gd name="adj2" fmla="val 12876923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E1978-9382-B542-8DEC-D6D73D3EBA00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9553846"/>
            <a:gd name="adj2" fmla="val 11215385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9F6D6-AD60-324A-9A16-1C0E7AA9F1B5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7892308"/>
            <a:gd name="adj2" fmla="val 9553846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289A69-3E9D-5847-9C2F-D544FD3B413F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6230769"/>
            <a:gd name="adj2" fmla="val 7892308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9DE0AB-71E0-3C42-8ADE-599930DDAFD2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4569231"/>
            <a:gd name="adj2" fmla="val 6230769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B771D-85DF-A347-9FEB-93F93A6E4728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2907692"/>
            <a:gd name="adj2" fmla="val 4569231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EF383-F5F2-AA42-B4D9-82911129B95A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1246154"/>
            <a:gd name="adj2" fmla="val 2907692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8BAD05-AB8B-044F-9A0E-660405C876F1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21184615"/>
            <a:gd name="adj2" fmla="val 1246154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398794-1F74-5E4F-9AC1-9D62946AF3E5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19523077"/>
            <a:gd name="adj2" fmla="val 21184615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567F2-F99F-944F-A640-57BA457D160F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17861538"/>
            <a:gd name="adj2" fmla="val 19523077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A71E77-97A2-1643-8601-4E20E393F744}">
      <dsp:nvSpPr>
        <dsp:cNvPr id="0" name=""/>
        <dsp:cNvSpPr/>
      </dsp:nvSpPr>
      <dsp:spPr>
        <a:xfrm>
          <a:off x="1455795" y="375064"/>
          <a:ext cx="5426714" cy="5426714"/>
        </a:xfrm>
        <a:prstGeom prst="blockArc">
          <a:avLst>
            <a:gd name="adj1" fmla="val 16200000"/>
            <a:gd name="adj2" fmla="val 17861538"/>
            <a:gd name="adj3" fmla="val 2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EF411-4D31-5C4F-A22A-BCCB69282370}">
      <dsp:nvSpPr>
        <dsp:cNvPr id="0" name=""/>
        <dsp:cNvSpPr/>
      </dsp:nvSpPr>
      <dsp:spPr>
        <a:xfrm>
          <a:off x="3313069" y="2390314"/>
          <a:ext cx="1712164" cy="13962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</a:rPr>
            <a:t>Urban Systems</a:t>
          </a:r>
          <a:endParaRPr lang="en-US" sz="1800" b="1" kern="1200" dirty="0">
            <a:solidFill>
              <a:srgbClr val="000090"/>
            </a:solidFill>
          </a:endParaRPr>
        </a:p>
      </dsp:txBody>
      <dsp:txXfrm>
        <a:off x="3313069" y="2390314"/>
        <a:ext cx="1712164" cy="1396215"/>
      </dsp:txXfrm>
    </dsp:sp>
    <dsp:sp modelId="{38A95B6F-7882-A44A-B427-2C538F70BD32}">
      <dsp:nvSpPr>
        <dsp:cNvPr id="0" name=""/>
        <dsp:cNvSpPr/>
      </dsp:nvSpPr>
      <dsp:spPr>
        <a:xfrm>
          <a:off x="3479033" y="2563"/>
          <a:ext cx="1380238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90"/>
              </a:solidFill>
            </a:rPr>
            <a:t>Developed/developing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3479033" y="2563"/>
        <a:ext cx="1380238" cy="802804"/>
      </dsp:txXfrm>
    </dsp:sp>
    <dsp:sp modelId="{403E8141-A3E3-194F-BEDE-2B9202B47325}">
      <dsp:nvSpPr>
        <dsp:cNvPr id="0" name=""/>
        <dsp:cNvSpPr/>
      </dsp:nvSpPr>
      <dsp:spPr>
        <a:xfrm>
          <a:off x="4808921" y="310051"/>
          <a:ext cx="1215518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90"/>
              </a:solidFill>
            </a:rPr>
            <a:t>Central Place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4808921" y="310051"/>
        <a:ext cx="1215518" cy="802804"/>
      </dsp:txXfrm>
    </dsp:sp>
    <dsp:sp modelId="{F4766059-4A3F-C045-B77D-9A37CCFBC387}">
      <dsp:nvSpPr>
        <dsp:cNvPr id="0" name=""/>
        <dsp:cNvSpPr/>
      </dsp:nvSpPr>
      <dsp:spPr>
        <a:xfrm>
          <a:off x="5681316" y="1162074"/>
          <a:ext cx="1394198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90"/>
              </a:solidFill>
            </a:rPr>
            <a:t>Basic/ non-basic sectors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5681316" y="1162074"/>
        <a:ext cx="1394198" cy="802804"/>
      </dsp:txXfrm>
    </dsp:sp>
    <dsp:sp modelId="{92EC6C5D-A34E-1D42-82E9-902D12D6BB91}">
      <dsp:nvSpPr>
        <dsp:cNvPr id="0" name=""/>
        <dsp:cNvSpPr/>
      </dsp:nvSpPr>
      <dsp:spPr>
        <a:xfrm>
          <a:off x="6121153" y="2363443"/>
          <a:ext cx="1425765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90"/>
              </a:solidFill>
            </a:rPr>
            <a:t>Population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6121153" y="2363443"/>
        <a:ext cx="1425765" cy="802804"/>
      </dsp:txXfrm>
    </dsp:sp>
    <dsp:sp modelId="{2D259604-F5AD-2A4A-BD32-6AC0BDA3D77E}">
      <dsp:nvSpPr>
        <dsp:cNvPr id="0" name=""/>
        <dsp:cNvSpPr/>
      </dsp:nvSpPr>
      <dsp:spPr>
        <a:xfrm>
          <a:off x="5981773" y="3638940"/>
          <a:ext cx="1394776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90"/>
              </a:solidFill>
            </a:rPr>
            <a:t>Historical influence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5981773" y="3638940"/>
        <a:ext cx="1394776" cy="802804"/>
      </dsp:txXfrm>
    </dsp:sp>
    <dsp:sp modelId="{9ED07C00-0BED-2645-AAEF-EE04FB9C4382}">
      <dsp:nvSpPr>
        <dsp:cNvPr id="0" name=""/>
        <dsp:cNvSpPr/>
      </dsp:nvSpPr>
      <dsp:spPr>
        <a:xfrm>
          <a:off x="5260983" y="4696363"/>
          <a:ext cx="1376585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90"/>
              </a:solidFill>
            </a:rPr>
            <a:t>Economic Function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5260983" y="4696363"/>
        <a:ext cx="1376585" cy="802804"/>
      </dsp:txXfrm>
    </dsp:sp>
    <dsp:sp modelId="{99EB9296-5690-8F4D-ACE0-9A874162FCCA}">
      <dsp:nvSpPr>
        <dsp:cNvPr id="0" name=""/>
        <dsp:cNvSpPr/>
      </dsp:nvSpPr>
      <dsp:spPr>
        <a:xfrm>
          <a:off x="4294245" y="5293469"/>
          <a:ext cx="1034678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90"/>
              </a:solidFill>
            </a:rPr>
            <a:t>Civil laws, ordinances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4294245" y="5293469"/>
        <a:ext cx="1034678" cy="802804"/>
      </dsp:txXfrm>
    </dsp:sp>
    <dsp:sp modelId="{89281939-5210-BF40-8C37-8D2311C6E4AF}">
      <dsp:nvSpPr>
        <dsp:cNvPr id="0" name=""/>
        <dsp:cNvSpPr/>
      </dsp:nvSpPr>
      <dsp:spPr>
        <a:xfrm>
          <a:off x="2739826" y="5293469"/>
          <a:ext cx="1573786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90"/>
              </a:solidFill>
            </a:rPr>
            <a:t>Transportation network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2739826" y="5293469"/>
        <a:ext cx="1573786" cy="802804"/>
      </dsp:txXfrm>
    </dsp:sp>
    <dsp:sp modelId="{F49E43B7-0407-644C-9839-2BB6C0BA0818}">
      <dsp:nvSpPr>
        <dsp:cNvPr id="0" name=""/>
        <dsp:cNvSpPr/>
      </dsp:nvSpPr>
      <dsp:spPr>
        <a:xfrm>
          <a:off x="1798445" y="4696363"/>
          <a:ext cx="1181166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90"/>
              </a:solidFill>
            </a:rPr>
            <a:t>Resources/ Market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1798445" y="4696363"/>
        <a:ext cx="1181166" cy="802804"/>
      </dsp:txXfrm>
    </dsp:sp>
    <dsp:sp modelId="{2098F51F-26C8-9645-B045-AB0F7DA891BF}">
      <dsp:nvSpPr>
        <dsp:cNvPr id="0" name=""/>
        <dsp:cNvSpPr/>
      </dsp:nvSpPr>
      <dsp:spPr>
        <a:xfrm>
          <a:off x="933896" y="3638940"/>
          <a:ext cx="1450491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90"/>
              </a:solidFill>
            </a:rPr>
            <a:t>Settlement patterns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933896" y="3638940"/>
        <a:ext cx="1450491" cy="802804"/>
      </dsp:txXfrm>
    </dsp:sp>
    <dsp:sp modelId="{3A25B213-844A-8D41-9F6D-108C93AB1E2A}">
      <dsp:nvSpPr>
        <dsp:cNvPr id="0" name=""/>
        <dsp:cNvSpPr/>
      </dsp:nvSpPr>
      <dsp:spPr>
        <a:xfrm>
          <a:off x="871638" y="2363443"/>
          <a:ext cx="1265260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90"/>
              </a:solidFill>
            </a:rPr>
            <a:t>Culture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871638" y="2363443"/>
        <a:ext cx="1265260" cy="802804"/>
      </dsp:txXfrm>
    </dsp:sp>
    <dsp:sp modelId="{33F1FF9C-698F-4B43-9099-A410B80D28F9}">
      <dsp:nvSpPr>
        <dsp:cNvPr id="0" name=""/>
        <dsp:cNvSpPr/>
      </dsp:nvSpPr>
      <dsp:spPr>
        <a:xfrm>
          <a:off x="1558485" y="1162074"/>
          <a:ext cx="802804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90"/>
              </a:solidFill>
            </a:rPr>
            <a:t>Scale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1558485" y="1162074"/>
        <a:ext cx="802804" cy="802804"/>
      </dsp:txXfrm>
    </dsp:sp>
    <dsp:sp modelId="{DD755E8D-599A-AD48-9657-A5F0C4C8EA9D}">
      <dsp:nvSpPr>
        <dsp:cNvPr id="0" name=""/>
        <dsp:cNvSpPr/>
      </dsp:nvSpPr>
      <dsp:spPr>
        <a:xfrm>
          <a:off x="2329318" y="310051"/>
          <a:ext cx="1184610" cy="802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90"/>
              </a:solidFill>
            </a:rPr>
            <a:t>Distance decay</a:t>
          </a:r>
          <a:endParaRPr lang="en-US" sz="1400" b="1" kern="1200" dirty="0">
            <a:solidFill>
              <a:srgbClr val="000090"/>
            </a:solidFill>
          </a:endParaRPr>
        </a:p>
      </dsp:txBody>
      <dsp:txXfrm>
        <a:off x="2329318" y="310051"/>
        <a:ext cx="1184610" cy="802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80FE-9AF7-4746-B6C8-CDDC36976D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116AB-2D53-C441-A250-F765595A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1019"/>
            <a:ext cx="7772400" cy="208628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The Free Response Question</a:t>
            </a:r>
            <a:endParaRPr lang="en-US" sz="4800" b="1" dirty="0">
              <a:solidFill>
                <a:srgbClr val="800000"/>
              </a:solidFill>
              <a:latin typeface="Comic Sans MS Bold"/>
              <a:cs typeface="Comic Sans MS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3858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Brush Script MT"/>
                <a:cs typeface="Brush Script MT"/>
              </a:rPr>
              <a:t>Disturbing … </a:t>
            </a:r>
          </a:p>
          <a:p>
            <a:r>
              <a:rPr lang="en-US" sz="6600" dirty="0" smtClean="0">
                <a:solidFill>
                  <a:srgbClr val="FFFF00"/>
                </a:solidFill>
                <a:latin typeface="Brush Script MT"/>
                <a:cs typeface="Brush Script MT"/>
              </a:rPr>
              <a:t>but not</a:t>
            </a:r>
          </a:p>
          <a:p>
            <a:r>
              <a:rPr lang="en-US" sz="6600" dirty="0" smtClean="0">
                <a:solidFill>
                  <a:srgbClr val="FFFF00"/>
                </a:solidFill>
                <a:latin typeface="Brush Script MT"/>
                <a:cs typeface="Brush Script MT"/>
              </a:rPr>
              <a:t> Threatening!</a:t>
            </a:r>
            <a:endParaRPr lang="en-US" sz="6600" dirty="0">
              <a:solidFill>
                <a:srgbClr val="FFFF00"/>
              </a:solidFill>
              <a:latin typeface="Brush Script MT"/>
              <a:cs typeface="Brush Script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7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b="1" i="1" dirty="0" smtClean="0">
                <a:solidFill>
                  <a:srgbClr val="800000"/>
                </a:solidFill>
              </a:rPr>
              <a:t>Mental </a:t>
            </a:r>
            <a:r>
              <a:rPr lang="en-US" sz="5333" b="1" i="1" dirty="0" err="1" smtClean="0">
                <a:solidFill>
                  <a:srgbClr val="800000"/>
                </a:solidFill>
              </a:rPr>
              <a:t>Triathalon</a:t>
            </a:r>
            <a:r>
              <a:rPr lang="en-US" dirty="0" smtClean="0"/>
              <a:t>…. </a:t>
            </a:r>
            <a:br>
              <a:rPr lang="en-US" dirty="0" smtClean="0"/>
            </a:br>
            <a:r>
              <a:rPr lang="en-US" dirty="0" smtClean="0"/>
              <a:t>(Jon Moore)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7818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</a:rPr>
              <a:t>D</a:t>
            </a:r>
            <a:r>
              <a:rPr lang="en-US" sz="4800" b="1" dirty="0" smtClean="0"/>
              <a:t>EFINE: the term</a:t>
            </a:r>
          </a:p>
          <a:p>
            <a:r>
              <a:rPr lang="en-US" sz="4800" b="1" dirty="0" smtClean="0">
                <a:solidFill>
                  <a:srgbClr val="800000"/>
                </a:solidFill>
              </a:rPr>
              <a:t>E</a:t>
            </a:r>
            <a:r>
              <a:rPr lang="en-US" sz="4800" b="1" dirty="0" smtClean="0"/>
              <a:t>XPLAIN: the process</a:t>
            </a:r>
          </a:p>
          <a:p>
            <a:r>
              <a:rPr lang="en-US" sz="4800" b="1" dirty="0" smtClean="0">
                <a:solidFill>
                  <a:srgbClr val="800000"/>
                </a:solidFill>
              </a:rPr>
              <a:t>A</a:t>
            </a:r>
            <a:r>
              <a:rPr lang="en-US" sz="4800" b="1" dirty="0" smtClean="0"/>
              <a:t>PPLY: to real world examples with accurate place names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272"/>
            <a:ext cx="8229600" cy="6778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What do they want me “To Do”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3548"/>
            <a:ext cx="8976080" cy="62444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Analyze:  </a:t>
            </a:r>
            <a:r>
              <a:rPr lang="en-US" sz="8800" dirty="0" smtClean="0"/>
              <a:t>Break </a:t>
            </a:r>
            <a:r>
              <a:rPr lang="en-US" sz="8800" dirty="0"/>
              <a:t>down in order to bring out the essential elements or structure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Annotate:  </a:t>
            </a:r>
            <a:r>
              <a:rPr lang="en-US" sz="8800" dirty="0" smtClean="0"/>
              <a:t>Add </a:t>
            </a:r>
            <a:r>
              <a:rPr lang="en-US" sz="8800" dirty="0"/>
              <a:t>brief notes to a diagram or graph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Classify:  </a:t>
            </a:r>
            <a:r>
              <a:rPr lang="en-US" sz="8800" dirty="0" smtClean="0"/>
              <a:t>Arrange </a:t>
            </a:r>
            <a:r>
              <a:rPr lang="en-US" sz="8800" dirty="0"/>
              <a:t>or order by class or categories</a:t>
            </a:r>
          </a:p>
          <a:p>
            <a:pPr>
              <a:buNone/>
            </a:pPr>
            <a:r>
              <a:rPr lang="en-US" sz="8800" b="1" dirty="0">
                <a:solidFill>
                  <a:srgbClr val="FFFF00"/>
                </a:solidFill>
              </a:rPr>
              <a:t>Compare &amp; </a:t>
            </a:r>
            <a:r>
              <a:rPr lang="en-US" sz="8800" b="1" dirty="0" smtClean="0">
                <a:solidFill>
                  <a:srgbClr val="FFFF00"/>
                </a:solidFill>
              </a:rPr>
              <a:t>contrast:  </a:t>
            </a:r>
            <a:r>
              <a:rPr lang="en-US" sz="8800" dirty="0" smtClean="0"/>
              <a:t>Give </a:t>
            </a:r>
            <a:r>
              <a:rPr lang="en-US" sz="8800" dirty="0"/>
              <a:t>an account of the similarities &amp; Differences between two or more items or situations referring to both  or all of them throughout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Construct:  </a:t>
            </a:r>
            <a:r>
              <a:rPr lang="en-US" sz="8800" dirty="0" smtClean="0"/>
              <a:t>Display </a:t>
            </a:r>
            <a:r>
              <a:rPr lang="en-US" sz="8800" dirty="0"/>
              <a:t>information in a diagrammatic or logical form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Contrast:  </a:t>
            </a:r>
            <a:r>
              <a:rPr lang="en-US" sz="8800" dirty="0" smtClean="0"/>
              <a:t>Give </a:t>
            </a:r>
            <a:r>
              <a:rPr lang="en-US" sz="8800" dirty="0"/>
              <a:t>an account of the differences between two or more items or situations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Define:  </a:t>
            </a:r>
            <a:r>
              <a:rPr lang="en-US" sz="8800" dirty="0" smtClean="0"/>
              <a:t>Give </a:t>
            </a:r>
            <a:r>
              <a:rPr lang="en-US" sz="8800" dirty="0"/>
              <a:t>the precise meaning of, for example, a word, phrase, concept or physical quantity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Describe:  </a:t>
            </a:r>
            <a:r>
              <a:rPr lang="en-US" sz="8800" dirty="0" smtClean="0"/>
              <a:t>Give </a:t>
            </a:r>
            <a:r>
              <a:rPr lang="en-US" sz="8800" dirty="0"/>
              <a:t>a detailed account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Determine</a:t>
            </a:r>
            <a:r>
              <a:rPr lang="en-US" sz="8800" dirty="0" smtClean="0"/>
              <a:t>:  Obtain </a:t>
            </a:r>
            <a:r>
              <a:rPr lang="en-US" sz="8800" dirty="0"/>
              <a:t>the only possible answer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Discuss: </a:t>
            </a:r>
            <a:r>
              <a:rPr lang="en-US" sz="8800" dirty="0" smtClean="0"/>
              <a:t>Offer </a:t>
            </a:r>
            <a:r>
              <a:rPr lang="en-US" sz="8800" dirty="0"/>
              <a:t>a considered and balanced review that includes a range of arguments, factors, or hypotheses.  Opinions or conclusions should be presented clearly and supported by appropriate evidence.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Distinguish:  </a:t>
            </a:r>
            <a:r>
              <a:rPr lang="en-US" sz="8800" dirty="0" smtClean="0"/>
              <a:t>Make </a:t>
            </a:r>
            <a:r>
              <a:rPr lang="en-US" sz="8800" dirty="0"/>
              <a:t>clear the differences between two or more concepts/ items</a:t>
            </a:r>
            <a:endParaRPr lang="en-US" sz="8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59" y="195376"/>
            <a:ext cx="8887541" cy="63008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Draw:  </a:t>
            </a:r>
            <a:r>
              <a:rPr lang="en-US" sz="9600" dirty="0" smtClean="0"/>
              <a:t>Represent my means of a labeled accurate diagram or graph using a pencil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Estimate</a:t>
            </a:r>
            <a:r>
              <a:rPr lang="en-US" sz="9600" dirty="0" smtClean="0"/>
              <a:t>:  Obtain an approximate value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Evaluate: </a:t>
            </a:r>
            <a:r>
              <a:rPr lang="en-US" sz="9600" dirty="0" smtClean="0"/>
              <a:t>Make an appraisal by weighing the strengths and weaknesses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Examine: </a:t>
            </a:r>
            <a:r>
              <a:rPr lang="en-US" sz="9600" dirty="0" smtClean="0"/>
              <a:t>Consider and argument or concept in a way that uncovers the assumptions and interrelationships of the issue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Explain: </a:t>
            </a:r>
            <a:r>
              <a:rPr lang="en-US" sz="9600" dirty="0" smtClean="0"/>
              <a:t>Give a detailed account including reasons or causes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Identify</a:t>
            </a:r>
            <a:r>
              <a:rPr lang="en-US" sz="9600" dirty="0" smtClean="0"/>
              <a:t>:  Find an answer from a number of possibilities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Justify:  </a:t>
            </a:r>
            <a:r>
              <a:rPr lang="en-US" sz="9600" dirty="0" smtClean="0"/>
              <a:t>Give valid reasons or evidence for an answer or conclusion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Outline</a:t>
            </a:r>
            <a:r>
              <a:rPr lang="en-US" sz="9600" dirty="0" smtClean="0"/>
              <a:t>: Give a brief account or summary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Solve:  </a:t>
            </a:r>
            <a:r>
              <a:rPr lang="en-US" sz="9600" dirty="0" smtClean="0"/>
              <a:t>Obtain the answer using numerical/ graphical methods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State: </a:t>
            </a:r>
            <a:r>
              <a:rPr lang="en-US" sz="9600" dirty="0" smtClean="0"/>
              <a:t>Give a specific name, value, or other brief answer without explanation or calculation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To what extent..</a:t>
            </a:r>
            <a:r>
              <a:rPr lang="en-US" sz="9600" dirty="0" smtClean="0">
                <a:solidFill>
                  <a:srgbClr val="FFFF00"/>
                </a:solidFill>
              </a:rPr>
              <a:t>:  </a:t>
            </a:r>
            <a:r>
              <a:rPr lang="en-US" sz="9600" dirty="0" smtClean="0"/>
              <a:t>Consider the merits or otherwise of an argument or concept.  Opinions and conclusions should be presented clearly and supported with empirical evidence and sound argument.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Psych out the Rubric!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71" y="1143000"/>
            <a:ext cx="8609709" cy="53898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840" b="1" dirty="0">
                <a:solidFill>
                  <a:srgbClr val="FF0000"/>
                </a:solidFill>
              </a:rPr>
              <a:t>D</a:t>
            </a:r>
            <a:r>
              <a:rPr lang="en-US" sz="3840" b="1" dirty="0" smtClean="0">
                <a:solidFill>
                  <a:srgbClr val="FF0000"/>
                </a:solidFill>
              </a:rPr>
              <a:t>etermine point value and progression of potential points awarded… </a:t>
            </a:r>
          </a:p>
          <a:p>
            <a:pPr>
              <a:buNone/>
            </a:pPr>
            <a:r>
              <a:rPr lang="en-US" sz="3840" b="1" dirty="0" smtClean="0">
                <a:solidFill>
                  <a:srgbClr val="FF0000"/>
                </a:solidFill>
              </a:rPr>
              <a:t>A: 2: 1+1</a:t>
            </a:r>
          </a:p>
          <a:p>
            <a:pPr>
              <a:buNone/>
            </a:pPr>
            <a:r>
              <a:rPr lang="en-US" sz="3840" b="1" dirty="0" smtClean="0">
                <a:solidFill>
                  <a:srgbClr val="FF0000"/>
                </a:solidFill>
              </a:rPr>
              <a:t>B: 2: 1+1</a:t>
            </a:r>
          </a:p>
          <a:p>
            <a:pPr>
              <a:buNone/>
            </a:pPr>
            <a:r>
              <a:rPr lang="en-US" sz="3840" b="1" dirty="0" smtClean="0">
                <a:solidFill>
                  <a:srgbClr val="FF0000"/>
                </a:solidFill>
              </a:rPr>
              <a:t>C: </a:t>
            </a:r>
            <a:r>
              <a:rPr lang="en-US" b="1" dirty="0" smtClean="0">
                <a:solidFill>
                  <a:srgbClr val="FF0000"/>
                </a:solidFill>
              </a:rPr>
              <a:t>2:  1+1</a:t>
            </a:r>
            <a:endParaRPr lang="en-US" b="1" dirty="0" smtClean="0">
              <a:solidFill>
                <a:srgbClr val="CCFFCC"/>
              </a:solidFill>
            </a:endParaRPr>
          </a:p>
          <a:p>
            <a:pPr>
              <a:buNone/>
            </a:pPr>
            <a:r>
              <a:rPr lang="en-US" sz="3840" b="1" dirty="0" smtClean="0">
                <a:solidFill>
                  <a:srgbClr val="CCFFCC"/>
                </a:solidFill>
              </a:rPr>
              <a:t>According to Alfred Weber’s theory of industrial location, three factors determine the location of a manufacturing plant: the location of raw materials, the location of the market, and transportation costs.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sz="3636" dirty="0"/>
              <a:t>. </a:t>
            </a:r>
            <a:r>
              <a:rPr lang="en-US" sz="3636" b="1" u="sng" dirty="0">
                <a:solidFill>
                  <a:srgbClr val="FFFF00"/>
                </a:solidFill>
              </a:rPr>
              <a:t>Using an example </a:t>
            </a:r>
            <a:r>
              <a:rPr lang="en-US" sz="3636" dirty="0"/>
              <a:t>of a specific industry other than the one portrayed on the map above, </a:t>
            </a:r>
            <a:r>
              <a:rPr lang="en-US" sz="3636" b="1" dirty="0">
                <a:solidFill>
                  <a:srgbClr val="FFFF00"/>
                </a:solidFill>
              </a:rPr>
              <a:t>explain</a:t>
            </a:r>
            <a:r>
              <a:rPr lang="en-US" sz="3636" dirty="0"/>
              <a:t> under </a:t>
            </a:r>
            <a:r>
              <a:rPr lang="en-US" sz="3636" dirty="0" smtClean="0"/>
              <a:t>what conditions </a:t>
            </a:r>
            <a:r>
              <a:rPr lang="en-US" sz="3636" dirty="0"/>
              <a:t>an industry would locate near the market.</a:t>
            </a:r>
          </a:p>
          <a:p>
            <a:pPr>
              <a:buNone/>
            </a:pPr>
            <a:r>
              <a:rPr lang="en-US" sz="3636" dirty="0"/>
              <a:t>B. </a:t>
            </a:r>
            <a:r>
              <a:rPr lang="en-US" sz="3636" b="1" u="sng" dirty="0">
                <a:solidFill>
                  <a:srgbClr val="FFFF00"/>
                </a:solidFill>
              </a:rPr>
              <a:t>Using an example </a:t>
            </a:r>
            <a:r>
              <a:rPr lang="en-US" sz="3636" dirty="0"/>
              <a:t>of a specific industry other than the one portrayed on the map above, </a:t>
            </a:r>
            <a:r>
              <a:rPr lang="en-US" sz="3636" b="1" dirty="0">
                <a:solidFill>
                  <a:srgbClr val="FFFF00"/>
                </a:solidFill>
              </a:rPr>
              <a:t>explain</a:t>
            </a:r>
            <a:r>
              <a:rPr lang="en-US" sz="3636" dirty="0"/>
              <a:t> under </a:t>
            </a:r>
            <a:r>
              <a:rPr lang="en-US" sz="3636" dirty="0" smtClean="0"/>
              <a:t>what conditions </a:t>
            </a:r>
            <a:r>
              <a:rPr lang="en-US" sz="3636" dirty="0"/>
              <a:t>an industry would locate near raw materials.</a:t>
            </a:r>
          </a:p>
          <a:p>
            <a:pPr>
              <a:buNone/>
            </a:pPr>
            <a:r>
              <a:rPr lang="en-US" sz="3636" dirty="0"/>
              <a:t>C. Using the map above and </a:t>
            </a:r>
            <a:r>
              <a:rPr lang="en-US" sz="3636" dirty="0" err="1"/>
              <a:t>Weberian</a:t>
            </a:r>
            <a:r>
              <a:rPr lang="en-US" sz="3636" dirty="0"/>
              <a:t> theory, </a:t>
            </a:r>
            <a:r>
              <a:rPr lang="en-US" sz="3636" b="1" u="sng" dirty="0">
                <a:solidFill>
                  <a:srgbClr val="FFFF00"/>
                </a:solidFill>
              </a:rPr>
              <a:t>explain</a:t>
            </a:r>
            <a:r>
              <a:rPr lang="en-US" sz="3636" dirty="0"/>
              <a:t> the geography of ethanol plants in the United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58402" cy="5034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2. In 1798 Thomas Robert Malthus published </a:t>
            </a:r>
            <a:r>
              <a:rPr lang="en-US" i="1" dirty="0" smtClean="0"/>
              <a:t>An Essay on the Principle of Population in which he argued that </a:t>
            </a:r>
            <a:r>
              <a:rPr lang="en-US" dirty="0" smtClean="0"/>
              <a:t>population growth will inevitably outpace food production, resulting in widespread famine.</a:t>
            </a:r>
          </a:p>
          <a:p>
            <a:endParaRPr lang="en-US" dirty="0" smtClean="0"/>
          </a:p>
          <a:p>
            <a:r>
              <a:rPr lang="en-US" b="1" dirty="0" smtClean="0"/>
              <a:t>A. </a:t>
            </a:r>
            <a:r>
              <a:rPr lang="en-US" b="1" dirty="0" smtClean="0">
                <a:solidFill>
                  <a:srgbClr val="FF0000"/>
                </a:solidFill>
              </a:rPr>
              <a:t>Identify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explain TWO </a:t>
            </a:r>
            <a:r>
              <a:rPr lang="en-US" b="1" dirty="0" smtClean="0"/>
              <a:t>reasons why some geographers today believe Malthus’ theory </a:t>
            </a:r>
            <a:r>
              <a:rPr lang="en-US" b="1" u="sng" dirty="0" smtClean="0">
                <a:solidFill>
                  <a:srgbClr val="CCFFCC"/>
                </a:solidFill>
              </a:rPr>
              <a:t>can</a:t>
            </a:r>
            <a:r>
              <a:rPr lang="en-US" b="1" dirty="0" smtClean="0"/>
              <a:t> be used to </a:t>
            </a:r>
            <a:r>
              <a:rPr lang="en-US" b="1" dirty="0" smtClean="0">
                <a:solidFill>
                  <a:srgbClr val="FF0000"/>
                </a:solidFill>
              </a:rPr>
              <a:t>predict</a:t>
            </a:r>
            <a:r>
              <a:rPr lang="en-US" b="1" dirty="0" smtClean="0"/>
              <a:t> future population issues.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B. </a:t>
            </a:r>
            <a:r>
              <a:rPr lang="en-US" b="1" dirty="0" smtClean="0">
                <a:solidFill>
                  <a:srgbClr val="FF0000"/>
                </a:solidFill>
              </a:rPr>
              <a:t>Identify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explain TWO </a:t>
            </a:r>
            <a:r>
              <a:rPr lang="en-US" b="1" dirty="0" smtClean="0"/>
              <a:t>reasons why some geographers today believe Malthus’ theory </a:t>
            </a:r>
            <a:r>
              <a:rPr lang="en-US" b="1" u="sng" dirty="0" smtClean="0">
                <a:solidFill>
                  <a:srgbClr val="CCFFCC"/>
                </a:solidFill>
              </a:rPr>
              <a:t>cannot</a:t>
            </a:r>
            <a:r>
              <a:rPr lang="en-US" b="1" dirty="0" smtClean="0"/>
              <a:t> be used to predict future population issues.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199" y="122871"/>
            <a:ext cx="6177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Determine point value and progression of potential points awarded…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A:</a:t>
            </a:r>
            <a:r>
              <a:rPr lang="en-US" b="1" dirty="0" smtClean="0">
                <a:solidFill>
                  <a:srgbClr val="FF0000"/>
                </a:solidFill>
              </a:rPr>
              <a:t> 4: 2+1+1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B:</a:t>
            </a:r>
            <a:r>
              <a:rPr lang="en-US" b="1" dirty="0" smtClean="0">
                <a:solidFill>
                  <a:srgbClr val="FF0000"/>
                </a:solidFill>
              </a:rPr>
              <a:t> 4</a:t>
            </a:r>
            <a:r>
              <a:rPr lang="en-US" b="1" dirty="0" smtClean="0">
                <a:solidFill>
                  <a:srgbClr val="FF0000"/>
                </a:solidFill>
              </a:rPr>
              <a:t>: 2+1+1</a:t>
            </a:r>
          </a:p>
          <a:p>
            <a:pPr>
              <a:buNone/>
            </a:pPr>
            <a:endParaRPr lang="en-US" b="1" dirty="0" smtClean="0">
              <a:solidFill>
                <a:srgbClr val="CCFF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79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Use Geographic Terminology in the Answer!!  Duh!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48" y="1172256"/>
            <a:ext cx="9144000" cy="5685744"/>
          </a:xfrm>
        </p:spPr>
        <p:txBody>
          <a:bodyPr numCol="3">
            <a:no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industrial </a:t>
            </a:r>
            <a:r>
              <a:rPr lang="en-US" sz="2000" b="1" dirty="0" smtClean="0">
                <a:solidFill>
                  <a:srgbClr val="FFFF00"/>
                </a:solidFill>
              </a:rPr>
              <a:t>location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manufacturing </a:t>
            </a:r>
            <a:r>
              <a:rPr lang="en-US" sz="2000" b="1" dirty="0" smtClean="0">
                <a:solidFill>
                  <a:srgbClr val="FFFF00"/>
                </a:solidFill>
              </a:rPr>
              <a:t>plant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raw </a:t>
            </a:r>
            <a:r>
              <a:rPr lang="en-US" sz="2000" b="1" dirty="0" smtClean="0">
                <a:solidFill>
                  <a:srgbClr val="FFFF00"/>
                </a:solidFill>
              </a:rPr>
              <a:t>materials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Location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Market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transportation </a:t>
            </a:r>
            <a:r>
              <a:rPr lang="en-US" sz="2000" b="1" dirty="0" smtClean="0">
                <a:solidFill>
                  <a:srgbClr val="FFFF00"/>
                </a:solidFill>
              </a:rPr>
              <a:t>costs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industry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Economic development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Ethnicity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Transportation </a:t>
            </a:r>
            <a:r>
              <a:rPr lang="en-US" sz="2000" b="1" dirty="0" smtClean="0">
                <a:solidFill>
                  <a:srgbClr val="FFFF00"/>
                </a:solidFill>
              </a:rPr>
              <a:t>infrastructure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national </a:t>
            </a:r>
            <a:r>
              <a:rPr lang="en-US" sz="2000" b="1" dirty="0" smtClean="0">
                <a:solidFill>
                  <a:srgbClr val="FFFF00"/>
                </a:solidFill>
              </a:rPr>
              <a:t>identity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State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Population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Demographic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demographic </a:t>
            </a:r>
            <a:r>
              <a:rPr lang="en-US" sz="2000" b="1" dirty="0" smtClean="0">
                <a:solidFill>
                  <a:srgbClr val="FFFF00"/>
                </a:solidFill>
              </a:rPr>
              <a:t>transition model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explain the </a:t>
            </a:r>
            <a:r>
              <a:rPr lang="en-US" sz="2000" b="1" dirty="0" smtClean="0">
                <a:solidFill>
                  <a:srgbClr val="FFFF00"/>
                </a:solidFill>
              </a:rPr>
              <a:t>geography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Distribution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Religious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Contiguous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Scale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Urban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Megacities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Periphery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world </a:t>
            </a:r>
            <a:r>
              <a:rPr lang="en-US" sz="2000" b="1" dirty="0" smtClean="0">
                <a:solidFill>
                  <a:srgbClr val="FFFF00"/>
                </a:solidFill>
              </a:rPr>
              <a:t>system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Squatter settlements.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rapid </a:t>
            </a:r>
            <a:r>
              <a:rPr lang="en-US" sz="2000" b="1" dirty="0" smtClean="0">
                <a:solidFill>
                  <a:srgbClr val="FFFF00"/>
                </a:solidFill>
              </a:rPr>
              <a:t>growth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social,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economic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political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environmental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Agriculture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projected </a:t>
            </a:r>
            <a:r>
              <a:rPr lang="en-US" sz="2000" b="1" dirty="0" smtClean="0">
                <a:solidFill>
                  <a:srgbClr val="FFFF00"/>
                </a:solidFill>
              </a:rPr>
              <a:t>trends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</a:rPr>
              <a:t>organic </a:t>
            </a:r>
            <a:r>
              <a:rPr lang="en-US" sz="2000" b="1" dirty="0" smtClean="0">
                <a:solidFill>
                  <a:srgbClr val="FFFF00"/>
                </a:solidFill>
              </a:rPr>
              <a:t>farms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dairy farms</a:t>
            </a:r>
          </a:p>
          <a:p>
            <a:pPr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2009, 2010 exams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0"/>
            <a:ext cx="8229600" cy="593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a SPATIAL Subject!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026"/>
            <a:ext cx="4179489" cy="2336910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58079"/>
            <a:ext cx="4393763" cy="320811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23338" y="3737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2008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007" y="10099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2009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288" y="3914637"/>
            <a:ext cx="4554711" cy="2751556"/>
          </a:xfrm>
          <a:prstGeom prst="rect">
            <a:avLst/>
          </a:prstGeom>
          <a:noFill/>
          <a:ln w="28575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89288" y="41064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2006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3762" y="887775"/>
            <a:ext cx="4105852" cy="28493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Operational creeping….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#1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and does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lead to #2 or #3</a:t>
            </a:r>
          </a:p>
          <a:p>
            <a:r>
              <a:rPr lang="en-US" dirty="0" smtClean="0"/>
              <a:t>Previously used </a:t>
            </a:r>
            <a:r>
              <a:rPr lang="en-US" dirty="0" err="1" smtClean="0"/>
              <a:t>FRQ’s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continued on future exams</a:t>
            </a:r>
          </a:p>
          <a:p>
            <a:r>
              <a:rPr lang="en-US" dirty="0" smtClean="0"/>
              <a:t>Rewording of previous </a:t>
            </a:r>
            <a:r>
              <a:rPr lang="en-US" dirty="0" err="1" smtClean="0"/>
              <a:t>FRQ’s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done</a:t>
            </a:r>
          </a:p>
          <a:p>
            <a:r>
              <a:rPr lang="en-US" dirty="0" smtClean="0"/>
              <a:t>Operational questions are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used on the alternate exams at any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Geo-Political Events!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3155" cy="4525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Space: distribution, place, impact location of major world events</a:t>
            </a:r>
          </a:p>
          <a:p>
            <a:r>
              <a:rPr lang="en-US" sz="4000" b="1" dirty="0" smtClean="0">
                <a:solidFill>
                  <a:srgbClr val="800000"/>
                </a:solidFill>
              </a:rPr>
              <a:t>Time: chronology of major world events</a:t>
            </a:r>
          </a:p>
          <a:p>
            <a:pPr>
              <a:buNone/>
            </a:pPr>
            <a:r>
              <a:rPr lang="en-US" sz="4000" dirty="0" smtClean="0"/>
              <a:t>= spatial impact = implications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952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Content overlap… </a:t>
            </a:r>
            <a:endParaRPr lang="en-US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9" y="759162"/>
          <a:ext cx="8418557" cy="60988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8774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Start at the beginning…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85" y="1417638"/>
            <a:ext cx="8670770" cy="500534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Directions: You have 75 minutes to answer all three of the following questions.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b="1" dirty="0" smtClean="0"/>
              <a:t>It </a:t>
            </a:r>
            <a:r>
              <a:rPr lang="en-US" b="1" dirty="0"/>
              <a:t>is recommended that you </a:t>
            </a:r>
            <a:r>
              <a:rPr lang="en-US" b="1" dirty="0" smtClean="0">
                <a:solidFill>
                  <a:srgbClr val="FF0000"/>
                </a:solidFill>
              </a:rPr>
              <a:t>spend approximately </a:t>
            </a:r>
            <a:r>
              <a:rPr lang="en-US" b="1" dirty="0">
                <a:solidFill>
                  <a:srgbClr val="FF0000"/>
                </a:solidFill>
              </a:rPr>
              <a:t>one-third of your time (25 minutes) on each question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It </a:t>
            </a:r>
            <a:r>
              <a:rPr lang="en-US" dirty="0"/>
              <a:t>is suggested that you take up to </a:t>
            </a:r>
            <a:r>
              <a:rPr lang="en-US" b="1" dirty="0">
                <a:solidFill>
                  <a:srgbClr val="66FFCC"/>
                </a:solidFill>
              </a:rPr>
              <a:t>5 minutes </a:t>
            </a:r>
            <a:r>
              <a:rPr lang="en-US" b="1" dirty="0" smtClean="0">
                <a:solidFill>
                  <a:srgbClr val="66FFCC"/>
                </a:solidFill>
              </a:rPr>
              <a:t>of this </a:t>
            </a:r>
            <a:r>
              <a:rPr lang="en-US" b="1" dirty="0">
                <a:solidFill>
                  <a:srgbClr val="66FFCC"/>
                </a:solidFill>
              </a:rPr>
              <a:t>time to plan and outline each answer.</a:t>
            </a:r>
            <a:r>
              <a:rPr lang="en-US" b="1" dirty="0" smtClean="0">
                <a:solidFill>
                  <a:srgbClr val="66FFCC"/>
                </a:solidFill>
              </a:rPr>
              <a:t> </a:t>
            </a:r>
          </a:p>
          <a:p>
            <a:r>
              <a:rPr lang="en-US" dirty="0" smtClean="0"/>
              <a:t>While </a:t>
            </a:r>
            <a:r>
              <a:rPr lang="en-US" dirty="0"/>
              <a:t>a formal essay is not required, it is not enough to answer a </a:t>
            </a:r>
            <a:r>
              <a:rPr lang="en-US" dirty="0" smtClean="0"/>
              <a:t>question by </a:t>
            </a:r>
            <a:r>
              <a:rPr lang="en-US" dirty="0"/>
              <a:t>merely listing facts.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Illustrate </a:t>
            </a:r>
            <a:r>
              <a:rPr lang="en-US" b="1" dirty="0">
                <a:solidFill>
                  <a:srgbClr val="660066"/>
                </a:solidFill>
              </a:rPr>
              <a:t>your answers with substantive geographic examples where appropriate.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dirty="0" smtClean="0"/>
              <a:t>Be sure that </a:t>
            </a:r>
            <a:r>
              <a:rPr lang="en-US" dirty="0"/>
              <a:t>you number each of your answers, including individual parts, in the answer booklet as the questions </a:t>
            </a:r>
            <a:r>
              <a:rPr lang="en-US" dirty="0" smtClean="0"/>
              <a:t>are numbered </a:t>
            </a:r>
            <a:r>
              <a:rPr lang="en-US" dirty="0"/>
              <a:t>below.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Watch the Language!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7" y="1600200"/>
            <a:ext cx="8715174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90"/>
                </a:solidFill>
              </a:rPr>
              <a:t>Adjectives &amp; Modifiers: </a:t>
            </a:r>
          </a:p>
          <a:p>
            <a:pPr lvl="1"/>
            <a:r>
              <a:rPr lang="en-US" dirty="0" smtClean="0"/>
              <a:t>Kills vs. decreases</a:t>
            </a:r>
          </a:p>
          <a:p>
            <a:pPr lvl="1"/>
            <a:r>
              <a:rPr lang="en-US" dirty="0" smtClean="0"/>
              <a:t>Cheap labor vs. low labor costs</a:t>
            </a:r>
          </a:p>
          <a:p>
            <a:pPr lvl="1"/>
            <a:r>
              <a:rPr lang="en-US" dirty="0" smtClean="0"/>
              <a:t>Up, down, right, left vs. north, south, east, west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Is my answer Geographic?</a:t>
            </a:r>
            <a:br>
              <a:rPr lang="en-US" b="1" dirty="0">
                <a:solidFill>
                  <a:srgbClr val="660066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81" y="868583"/>
            <a:ext cx="7601943" cy="2804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81" y="4050810"/>
            <a:ext cx="7620000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The Approach!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888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 </a:t>
            </a:r>
            <a:r>
              <a:rPr lang="en-US" sz="3600" b="1" dirty="0" smtClean="0">
                <a:solidFill>
                  <a:srgbClr val="800000"/>
                </a:solidFill>
              </a:rPr>
              <a:t>Read </a:t>
            </a:r>
            <a:r>
              <a:rPr lang="en-US" sz="3600" dirty="0" smtClean="0"/>
              <a:t>the statement/ question</a:t>
            </a:r>
          </a:p>
          <a:p>
            <a:pPr lvl="0"/>
            <a:r>
              <a:rPr lang="en-US" sz="3600" b="1" dirty="0" smtClean="0">
                <a:solidFill>
                  <a:srgbClr val="800000"/>
                </a:solidFill>
              </a:rPr>
              <a:t>Determine</a:t>
            </a:r>
            <a:r>
              <a:rPr lang="en-US" sz="3600" dirty="0" smtClean="0"/>
              <a:t> what the question is asking you to answer</a:t>
            </a:r>
          </a:p>
          <a:p>
            <a:pPr lvl="0"/>
            <a:r>
              <a:rPr lang="en-US" sz="3600" dirty="0" smtClean="0"/>
              <a:t>Make a </a:t>
            </a:r>
            <a:r>
              <a:rPr lang="en-US" sz="3600" b="1" dirty="0" smtClean="0">
                <a:solidFill>
                  <a:srgbClr val="800000"/>
                </a:solidFill>
              </a:rPr>
              <a:t>brief list </a:t>
            </a:r>
            <a:r>
              <a:rPr lang="en-US" sz="3600" dirty="0" smtClean="0"/>
              <a:t>of topics that you will answer in your response… </a:t>
            </a:r>
            <a:r>
              <a:rPr lang="en-US" sz="3600" i="1" dirty="0" smtClean="0"/>
              <a:t>remember to do this quickly since you have a short time to answer all 3 of the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Maps!  A Spatial Visual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53" y="1233310"/>
            <a:ext cx="8686800" cy="526293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>
                <a:solidFill>
                  <a:srgbClr val="800000"/>
                </a:solidFill>
              </a:rPr>
              <a:t>Is </a:t>
            </a:r>
            <a:r>
              <a:rPr lang="en-US" b="1" dirty="0">
                <a:solidFill>
                  <a:srgbClr val="800000"/>
                </a:solidFill>
              </a:rPr>
              <a:t>there a map</a:t>
            </a:r>
            <a:r>
              <a:rPr lang="en-US" i="1" dirty="0"/>
              <a:t>?</a:t>
            </a:r>
            <a:r>
              <a:rPr lang="en-US" i="1" dirty="0" smtClean="0"/>
              <a:t>  make </a:t>
            </a:r>
            <a:r>
              <a:rPr lang="en-US" i="1" dirty="0"/>
              <a:t>sure it is the map for the question</a:t>
            </a:r>
            <a:endParaRPr lang="en-US" i="1" dirty="0" smtClean="0"/>
          </a:p>
          <a:p>
            <a:pPr lvl="1"/>
            <a:r>
              <a:rPr lang="en-US" i="1" dirty="0" smtClean="0"/>
              <a:t>Assess </a:t>
            </a:r>
            <a:r>
              <a:rPr lang="en-US" i="1" dirty="0"/>
              <a:t>the </a:t>
            </a:r>
            <a:r>
              <a:rPr lang="en-US" i="1" dirty="0" err="1"/>
              <a:t>TODALsIG’s</a:t>
            </a:r>
            <a:r>
              <a:rPr lang="en-US" i="1" dirty="0"/>
              <a:t> quickly: title, orientation, date, author, legend,</a:t>
            </a:r>
            <a:r>
              <a:rPr lang="en-US" i="1" dirty="0" smtClean="0"/>
              <a:t> index </a:t>
            </a:r>
            <a:r>
              <a:rPr lang="en-US" i="1" dirty="0"/>
              <a:t>and grid as applicable</a:t>
            </a:r>
          </a:p>
          <a:p>
            <a:pPr lvl="0"/>
            <a:r>
              <a:rPr lang="en-US" dirty="0"/>
              <a:t>Assess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 question is asking you to determine from the map?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b="1" dirty="0">
                <a:solidFill>
                  <a:srgbClr val="FF0000"/>
                </a:solidFill>
              </a:rPr>
              <a:t>the map a tool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Or </a:t>
            </a:r>
            <a:r>
              <a:rPr lang="en-US" dirty="0"/>
              <a:t>is the question asking you for information off of the map</a:t>
            </a:r>
            <a:r>
              <a:rPr lang="en-US" dirty="0" smtClean="0"/>
              <a:t>?</a:t>
            </a:r>
            <a:r>
              <a:rPr lang="en-US" b="1" dirty="0" smtClean="0">
                <a:solidFill>
                  <a:srgbClr val="FF0000"/>
                </a:solidFill>
              </a:rPr>
              <a:t> Refer to the map in your answer</a:t>
            </a:r>
            <a:endParaRPr lang="en-US" dirty="0" smtClean="0"/>
          </a:p>
          <a:p>
            <a:r>
              <a:rPr lang="en-US" dirty="0" smtClean="0"/>
              <a:t>, specifically indicating points, places, areas</a:t>
            </a:r>
          </a:p>
          <a:p>
            <a:pPr lvl="0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421"/>
            <a:ext cx="8229600" cy="3847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Read the Map!! 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What does it say?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5028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71804">
            <a:off x="1215918" y="1009335"/>
            <a:ext cx="1030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title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544804">
            <a:off x="6354250" y="1071161"/>
            <a:ext cx="145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date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70315">
            <a:off x="706518" y="4602920"/>
            <a:ext cx="165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legend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19047">
            <a:off x="5890410" y="4755322"/>
            <a:ext cx="165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legend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>
            <a:off x="2149374" y="1307979"/>
            <a:ext cx="1465483" cy="292221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440851" y="1312044"/>
            <a:ext cx="292221" cy="284092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2065645" y="4784964"/>
            <a:ext cx="622759" cy="455297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8" idx="1"/>
          </p:cNvCxnSpPr>
          <p:nvPr/>
        </p:nvCxnSpPr>
        <p:spPr>
          <a:xfrm rot="10800000" flipH="1" flipV="1">
            <a:off x="5959859" y="4746784"/>
            <a:ext cx="73043" cy="959430"/>
          </a:xfrm>
          <a:prstGeom prst="curvedConnector4">
            <a:avLst>
              <a:gd name="adj1" fmla="val -312966"/>
              <a:gd name="adj2" fmla="val 84128"/>
            </a:avLst>
          </a:prstGeom>
          <a:ln w="349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10"/>
            <a:ext cx="8229600" cy="4918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Map Scale… be careful!!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6493"/>
            <a:ext cx="9144000" cy="602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61"/>
            <a:ext cx="5209407" cy="6747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9407" y="0"/>
            <a:ext cx="39345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Does the Graph support the map? Are they co-dependent on each other? 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Are they relevant to the question?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Maybe? Maybe Not?? 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Don’t be fooled!!!!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9407" y="2056685"/>
            <a:ext cx="393459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The map and table show the geographic location, population growth, and projected growth of Mexico’s</a:t>
            </a:r>
          </a:p>
          <a:p>
            <a:r>
              <a:rPr lang="en-US" dirty="0" smtClean="0"/>
              <a:t>most populous cities.</a:t>
            </a:r>
          </a:p>
          <a:p>
            <a:r>
              <a:rPr lang="en-US" dirty="0" smtClean="0"/>
              <a:t>A. </a:t>
            </a:r>
            <a:r>
              <a:rPr lang="en-US" b="1" dirty="0" smtClean="0">
                <a:solidFill>
                  <a:srgbClr val="800000"/>
                </a:solidFill>
              </a:rPr>
              <a:t>Define</a:t>
            </a:r>
            <a:r>
              <a:rPr lang="en-US" dirty="0" smtClean="0"/>
              <a:t> the following terms and </a:t>
            </a:r>
            <a:r>
              <a:rPr lang="en-US" b="1" dirty="0" smtClean="0">
                <a:solidFill>
                  <a:srgbClr val="800000"/>
                </a:solidFill>
              </a:rPr>
              <a:t>describe how each relates </a:t>
            </a:r>
            <a:r>
              <a:rPr lang="en-US" dirty="0" smtClean="0"/>
              <a:t>to Mexico’s urban geography.</a:t>
            </a:r>
          </a:p>
          <a:p>
            <a:r>
              <a:rPr lang="en-US" dirty="0" smtClean="0"/>
              <a:t>• Primate city</a:t>
            </a:r>
          </a:p>
          <a:p>
            <a:r>
              <a:rPr lang="en-US" dirty="0" smtClean="0"/>
              <a:t>• Rank-size rule</a:t>
            </a:r>
          </a:p>
          <a:p>
            <a:r>
              <a:rPr lang="en-US" dirty="0" smtClean="0"/>
              <a:t>B. Explain TWO </a:t>
            </a:r>
            <a:r>
              <a:rPr lang="en-US" b="1" dirty="0" smtClean="0">
                <a:solidFill>
                  <a:srgbClr val="FF0000"/>
                </a:solidFill>
              </a:rPr>
              <a:t>positive </a:t>
            </a:r>
            <a:r>
              <a:rPr lang="en-US" dirty="0" smtClean="0"/>
              <a:t>effects of </a:t>
            </a:r>
            <a:r>
              <a:rPr lang="en-US" b="1" dirty="0" smtClean="0">
                <a:solidFill>
                  <a:srgbClr val="800000"/>
                </a:solidFill>
              </a:rPr>
              <a:t>primate cities </a:t>
            </a:r>
            <a:r>
              <a:rPr lang="en-US" dirty="0" smtClean="0"/>
              <a:t>on a country’s economic development and TWO different </a:t>
            </a:r>
            <a:r>
              <a:rPr lang="en-US" b="1" dirty="0" smtClean="0">
                <a:solidFill>
                  <a:srgbClr val="FF0000"/>
                </a:solidFill>
              </a:rPr>
              <a:t>negative </a:t>
            </a:r>
            <a:r>
              <a:rPr lang="en-US" dirty="0" smtClean="0"/>
              <a:t>effects of primate cities on a country’s economic development.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-26936" b="-1"/>
          <a:stretch>
            <a:fillRect/>
          </a:stretch>
        </p:blipFill>
        <p:spPr>
          <a:xfrm>
            <a:off x="-855578" y="0"/>
            <a:ext cx="51841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1895" y="117694"/>
            <a:ext cx="461210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Industrial location models are used to explain geographic patterns of economic activity. The maps above show</a:t>
            </a:r>
          </a:p>
          <a:p>
            <a:r>
              <a:rPr lang="en-US" sz="2400" dirty="0" smtClean="0"/>
              <a:t>automobile factories built before and after 1986 in the United States.</a:t>
            </a:r>
          </a:p>
          <a:p>
            <a:endParaRPr lang="en-US" sz="2400" dirty="0" smtClean="0"/>
          </a:p>
          <a:p>
            <a:r>
              <a:rPr lang="en-US" sz="2400" dirty="0" smtClean="0"/>
              <a:t>A. </a:t>
            </a:r>
            <a:r>
              <a:rPr lang="en-US" sz="2400" b="1" dirty="0" smtClean="0">
                <a:solidFill>
                  <a:srgbClr val="FFFF00"/>
                </a:solidFill>
              </a:rPr>
              <a:t>Identify TWO changes in the geography of automobile factory construction shown by the maps.  </a:t>
            </a:r>
            <a:r>
              <a:rPr lang="en-US" sz="2400" b="1" dirty="0" smtClean="0">
                <a:solidFill>
                  <a:srgbClr val="FF0000"/>
                </a:solidFill>
              </a:rPr>
              <a:t>(shifting locations)</a:t>
            </a:r>
          </a:p>
          <a:p>
            <a:r>
              <a:rPr lang="en-US" sz="2400" b="1" dirty="0" smtClean="0">
                <a:solidFill>
                  <a:srgbClr val="66FFCC"/>
                </a:solidFill>
              </a:rPr>
              <a:t>B. Identify and explain TWO factors related to industrial </a:t>
            </a:r>
            <a:r>
              <a:rPr lang="en-US" sz="2400" b="1" u="sng" dirty="0" smtClean="0">
                <a:solidFill>
                  <a:srgbClr val="66FFCC"/>
                </a:solidFill>
              </a:rPr>
              <a:t>location</a:t>
            </a:r>
            <a:r>
              <a:rPr lang="en-US" sz="2400" b="1" dirty="0" smtClean="0">
                <a:solidFill>
                  <a:srgbClr val="66FFCC"/>
                </a:solidFill>
              </a:rPr>
              <a:t> that may have contributed to the changes.</a:t>
            </a:r>
            <a:endParaRPr lang="en-US" sz="2400" b="1" dirty="0">
              <a:solidFill>
                <a:srgbClr val="66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Housekeeping…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880"/>
            <a:ext cx="8229600" cy="57269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Construct your answer in the order of the prompt or...</a:t>
            </a:r>
          </a:p>
          <a:p>
            <a:pPr lvl="0"/>
            <a:r>
              <a:rPr lang="en-US" b="1" dirty="0" smtClean="0">
                <a:solidFill>
                  <a:srgbClr val="800000"/>
                </a:solidFill>
              </a:rPr>
              <a:t>Enumerate</a:t>
            </a:r>
            <a:r>
              <a:rPr lang="en-US" dirty="0" smtClean="0"/>
              <a:t> your answer if the question is a multi-part question and use the same enumeration!</a:t>
            </a:r>
          </a:p>
          <a:p>
            <a:pPr lvl="0"/>
            <a:r>
              <a:rPr lang="en-US" dirty="0" smtClean="0"/>
              <a:t>If the question asks for examples… </a:t>
            </a:r>
            <a:r>
              <a:rPr lang="en-US" b="1" dirty="0" smtClean="0">
                <a:solidFill>
                  <a:srgbClr val="800000"/>
                </a:solidFill>
              </a:rPr>
              <a:t>give an example</a:t>
            </a:r>
            <a:r>
              <a:rPr lang="en-US" dirty="0" smtClean="0"/>
              <a:t> and make it clear and specific to the question and area that is requested!</a:t>
            </a:r>
          </a:p>
          <a:p>
            <a:pPr lvl="0"/>
            <a:r>
              <a:rPr lang="en-US" dirty="0" smtClean="0"/>
              <a:t>Do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Not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provide information that is not requested, leads off topic, </a:t>
            </a:r>
            <a:r>
              <a:rPr lang="en-US" b="1" dirty="0" smtClean="0">
                <a:solidFill>
                  <a:srgbClr val="FFFF00"/>
                </a:solidFill>
              </a:rPr>
              <a:t>is your personal opinion</a:t>
            </a:r>
            <a:r>
              <a:rPr lang="en-US" dirty="0" smtClean="0"/>
              <a:t>, you are not sure is valid and does not support the question.</a:t>
            </a:r>
          </a:p>
          <a:p>
            <a:pPr lvl="0"/>
            <a:r>
              <a:rPr lang="en-US" b="1" dirty="0" smtClean="0">
                <a:solidFill>
                  <a:srgbClr val="800000"/>
                </a:solidFill>
              </a:rPr>
              <a:t>Spell</a:t>
            </a:r>
            <a:r>
              <a:rPr lang="en-US" dirty="0" smtClean="0"/>
              <a:t> the Geographic terminology correctly! </a:t>
            </a:r>
          </a:p>
          <a:p>
            <a:pPr lvl="0"/>
            <a:r>
              <a:rPr lang="en-US" b="1" dirty="0" smtClean="0">
                <a:solidFill>
                  <a:srgbClr val="800000"/>
                </a:solidFill>
              </a:rPr>
              <a:t>Write </a:t>
            </a:r>
            <a:r>
              <a:rPr lang="en-US" dirty="0" smtClean="0"/>
              <a:t>concisely.</a:t>
            </a:r>
          </a:p>
          <a:p>
            <a:pPr lvl="0"/>
            <a:r>
              <a:rPr lang="en-US" b="1" dirty="0" smtClean="0">
                <a:solidFill>
                  <a:srgbClr val="800000"/>
                </a:solidFill>
              </a:rPr>
              <a:t>Think!! </a:t>
            </a:r>
            <a:r>
              <a:rPr lang="en-US" dirty="0" smtClean="0"/>
              <a:t>… You don’t have much time and the answer should not be much longer than a page.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1432</Words>
  <Application>Microsoft Macintosh PowerPoint</Application>
  <PresentationFormat>On-screen Show 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Free Response Question</vt:lpstr>
      <vt:lpstr>Start at the beginning… </vt:lpstr>
      <vt:lpstr>The Approach!</vt:lpstr>
      <vt:lpstr>Maps!  A Spatial Visual</vt:lpstr>
      <vt:lpstr>Read the Map!!  What does it say?</vt:lpstr>
      <vt:lpstr>Map Scale… be careful!!</vt:lpstr>
      <vt:lpstr>Slide 7</vt:lpstr>
      <vt:lpstr>Slide 8</vt:lpstr>
      <vt:lpstr>Housekeeping….</vt:lpstr>
      <vt:lpstr>Mental Triathalon….  (Jon Moore)</vt:lpstr>
      <vt:lpstr>What do they want me “To Do”</vt:lpstr>
      <vt:lpstr>Slide 12</vt:lpstr>
      <vt:lpstr>Psych out the Rubric!</vt:lpstr>
      <vt:lpstr>Slide 14</vt:lpstr>
      <vt:lpstr>Use Geographic Terminology in the Answer!!  Duh!!</vt:lpstr>
      <vt:lpstr>It’s a SPATIAL Subject! </vt:lpstr>
      <vt:lpstr>Operational creeping…. </vt:lpstr>
      <vt:lpstr>Geo-Political Events!</vt:lpstr>
      <vt:lpstr>Content overlap… </vt:lpstr>
      <vt:lpstr>Watch the Language!</vt:lpstr>
      <vt:lpstr>Is my answer Geographic?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Response Question</dc:title>
  <dc:creator>Ann Linsley</dc:creator>
  <cp:lastModifiedBy>Ann Linsley</cp:lastModifiedBy>
  <cp:revision>26</cp:revision>
  <dcterms:created xsi:type="dcterms:W3CDTF">2011-06-21T12:16:01Z</dcterms:created>
  <dcterms:modified xsi:type="dcterms:W3CDTF">2011-06-21T12:41:13Z</dcterms:modified>
</cp:coreProperties>
</file>